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4"/>
  </p:notesMasterIdLst>
  <p:sldIdLst>
    <p:sldId id="272" r:id="rId2"/>
    <p:sldId id="258" r:id="rId3"/>
    <p:sldId id="270" r:id="rId4"/>
    <p:sldId id="271" r:id="rId5"/>
    <p:sldId id="261" r:id="rId6"/>
    <p:sldId id="262" r:id="rId7"/>
    <p:sldId id="273" r:id="rId8"/>
    <p:sldId id="263" r:id="rId9"/>
    <p:sldId id="264" r:id="rId10"/>
    <p:sldId id="265" r:id="rId11"/>
    <p:sldId id="266" r:id="rId12"/>
    <p:sldId id="267" r:id="rId13"/>
  </p:sldIdLst>
  <p:sldSz cx="18288000" cy="10287000"/>
  <p:notesSz cx="6858000" cy="9144000"/>
  <p:embeddedFontLst>
    <p:embeddedFont>
      <p:font typeface="AC Feel Free" panose="020B0604020202020204" charset="0"/>
      <p:regular r:id="rId15"/>
    </p:embeddedFont>
    <p:embeddedFont>
      <p:font typeface="Cambria" panose="02040503050406030204" pitchFamily="18" charset="0"/>
      <p:regular r:id="rId16"/>
      <p:bold r:id="rId17"/>
      <p:italic r:id="rId18"/>
      <p:boldItalic r:id="rId19"/>
    </p:embeddedFont>
    <p:embeddedFont>
      <p:font typeface="DM Sans" pitchFamily="2" charset="0"/>
      <p:regular r:id="rId20"/>
      <p:bold r:id="rId21"/>
      <p:italic r:id="rId22"/>
      <p:boldItalic r:id="rId23"/>
    </p:embeddedFont>
    <p:embeddedFont>
      <p:font typeface="Glacial Indifference" panose="020B0604020202020204" charset="0"/>
      <p:regular r:id="rId24"/>
    </p:embeddedFont>
    <p:embeddedFont>
      <p:font typeface="Glacial Indifference Bold" panose="020B0604020202020204" charset="0"/>
      <p:regular r:id="rId25"/>
    </p:embeddedFont>
    <p:embeddedFont>
      <p:font typeface="Montserrat" panose="00000500000000000000" pitchFamily="2" charset="0"/>
      <p:regular r:id="rId26"/>
      <p:bold r:id="rId27"/>
      <p:italic r:id="rId28"/>
      <p:boldItalic r:id="rId29"/>
    </p:embeddedFont>
    <p:embeddedFont>
      <p:font typeface="Montserrat Ultra-Bold" panose="020B0604020202020204" charset="0"/>
      <p:regular r:id="rId30"/>
    </p:embeddedFont>
    <p:embeddedFont>
      <p:font typeface="Now Heavy" panose="020B0604020202020204" charset="0"/>
      <p:regular r:id="rId31"/>
    </p:embeddedFont>
    <p:embeddedFont>
      <p:font typeface="Telegraf" panose="020B0604020202020204" charset="0"/>
      <p:regular r:id="rId32"/>
    </p:embeddedFont>
    <p:embeddedFont>
      <p:font typeface="Telegraf Bold" panose="020B0604020202020204" charset="0"/>
      <p:regular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7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21" Type="http://schemas.openxmlformats.org/officeDocument/2006/relationships/font" Target="fonts/font7.fntdata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33" Type="http://schemas.openxmlformats.org/officeDocument/2006/relationships/font" Target="fonts/font19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32" Type="http://schemas.openxmlformats.org/officeDocument/2006/relationships/font" Target="fonts/font18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font" Target="fonts/font14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openxmlformats.org/officeDocument/2006/relationships/font" Target="fonts/font1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font" Target="fonts/font16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93515D-9E77-4514-9C06-43510DB0C5F3}" type="datetimeFigureOut">
              <a:rPr lang="pt-BR" smtClean="0"/>
              <a:t>21/10/2024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BFF601-3115-4C6F-B9F3-C5C9AAD8868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419870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BFF601-3115-4C6F-B9F3-C5C9AAD8868E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039883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svg"/><Relationship Id="rId18" Type="http://schemas.openxmlformats.org/officeDocument/2006/relationships/image" Target="../media/image40.png"/><Relationship Id="rId3" Type="http://schemas.openxmlformats.org/officeDocument/2006/relationships/image" Target="../media/image25.svg"/><Relationship Id="rId7" Type="http://schemas.openxmlformats.org/officeDocument/2006/relationships/image" Target="../media/image29.svg"/><Relationship Id="rId12" Type="http://schemas.openxmlformats.org/officeDocument/2006/relationships/image" Target="../media/image34.png"/><Relationship Id="rId17" Type="http://schemas.openxmlformats.org/officeDocument/2006/relationships/image" Target="../media/image39.svg"/><Relationship Id="rId2" Type="http://schemas.openxmlformats.org/officeDocument/2006/relationships/image" Target="../media/image24.png"/><Relationship Id="rId16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openxmlformats.org/officeDocument/2006/relationships/image" Target="../media/image33.svg"/><Relationship Id="rId5" Type="http://schemas.openxmlformats.org/officeDocument/2006/relationships/image" Target="../media/image27.svg"/><Relationship Id="rId15" Type="http://schemas.openxmlformats.org/officeDocument/2006/relationships/image" Target="../media/image37.svg"/><Relationship Id="rId10" Type="http://schemas.openxmlformats.org/officeDocument/2006/relationships/image" Target="../media/image32.png"/><Relationship Id="rId19" Type="http://schemas.openxmlformats.org/officeDocument/2006/relationships/image" Target="../media/image41.svg"/><Relationship Id="rId4" Type="http://schemas.openxmlformats.org/officeDocument/2006/relationships/image" Target="../media/image26.png"/><Relationship Id="rId9" Type="http://schemas.openxmlformats.org/officeDocument/2006/relationships/image" Target="../media/image31.svg"/><Relationship Id="rId14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3.svg"/><Relationship Id="rId18" Type="http://schemas.openxmlformats.org/officeDocument/2006/relationships/image" Target="../media/image58.png"/><Relationship Id="rId3" Type="http://schemas.openxmlformats.org/officeDocument/2006/relationships/image" Target="../media/image43.svg"/><Relationship Id="rId21" Type="http://schemas.openxmlformats.org/officeDocument/2006/relationships/image" Target="../media/image61.png"/><Relationship Id="rId7" Type="http://schemas.openxmlformats.org/officeDocument/2006/relationships/image" Target="../media/image47.svg"/><Relationship Id="rId12" Type="http://schemas.openxmlformats.org/officeDocument/2006/relationships/image" Target="../media/image52.png"/><Relationship Id="rId17" Type="http://schemas.openxmlformats.org/officeDocument/2006/relationships/image" Target="../media/image57.svg"/><Relationship Id="rId2" Type="http://schemas.openxmlformats.org/officeDocument/2006/relationships/image" Target="../media/image42.png"/><Relationship Id="rId16" Type="http://schemas.openxmlformats.org/officeDocument/2006/relationships/image" Target="../media/image56.png"/><Relationship Id="rId20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11" Type="http://schemas.openxmlformats.org/officeDocument/2006/relationships/image" Target="../media/image51.svg"/><Relationship Id="rId5" Type="http://schemas.openxmlformats.org/officeDocument/2006/relationships/image" Target="../media/image45.svg"/><Relationship Id="rId15" Type="http://schemas.openxmlformats.org/officeDocument/2006/relationships/image" Target="../media/image55.svg"/><Relationship Id="rId10" Type="http://schemas.openxmlformats.org/officeDocument/2006/relationships/image" Target="../media/image50.png"/><Relationship Id="rId19" Type="http://schemas.openxmlformats.org/officeDocument/2006/relationships/image" Target="../media/image59.svg"/><Relationship Id="rId4" Type="http://schemas.openxmlformats.org/officeDocument/2006/relationships/image" Target="../media/image44.png"/><Relationship Id="rId9" Type="http://schemas.openxmlformats.org/officeDocument/2006/relationships/image" Target="../media/image49.svg"/><Relationship Id="rId14" Type="http://schemas.openxmlformats.org/officeDocument/2006/relationships/image" Target="../media/image5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8.png"/><Relationship Id="rId7" Type="http://schemas.openxmlformats.org/officeDocument/2006/relationships/image" Target="../media/image14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9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jpe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 rot="5400000">
            <a:off x="-958599" y="-1382949"/>
            <a:ext cx="4234775" cy="2317577"/>
          </a:xfrm>
          <a:custGeom>
            <a:avLst/>
            <a:gdLst/>
            <a:ahLst/>
            <a:cxnLst/>
            <a:rect l="l" t="t" r="r" b="b"/>
            <a:pathLst>
              <a:path w="4234775" h="2317577">
                <a:moveTo>
                  <a:pt x="0" y="0"/>
                </a:moveTo>
                <a:lnTo>
                  <a:pt x="4234775" y="0"/>
                </a:lnTo>
                <a:lnTo>
                  <a:pt x="4234775" y="2317577"/>
                </a:lnTo>
                <a:lnTo>
                  <a:pt x="0" y="231757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4"/>
          <p:cNvSpPr/>
          <p:nvPr/>
        </p:nvSpPr>
        <p:spPr>
          <a:xfrm>
            <a:off x="3961319" y="9134881"/>
            <a:ext cx="4155237" cy="2274048"/>
          </a:xfrm>
          <a:custGeom>
            <a:avLst/>
            <a:gdLst/>
            <a:ahLst/>
            <a:cxnLst/>
            <a:rect l="l" t="t" r="r" b="b"/>
            <a:pathLst>
              <a:path w="4155237" h="2274048">
                <a:moveTo>
                  <a:pt x="0" y="0"/>
                </a:moveTo>
                <a:lnTo>
                  <a:pt x="4155236" y="0"/>
                </a:lnTo>
                <a:lnTo>
                  <a:pt x="4155236" y="2274048"/>
                </a:lnTo>
                <a:lnTo>
                  <a:pt x="0" y="22740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Freeform 5"/>
          <p:cNvSpPr/>
          <p:nvPr/>
        </p:nvSpPr>
        <p:spPr>
          <a:xfrm rot="5400000">
            <a:off x="5837462" y="198286"/>
            <a:ext cx="1195704" cy="3389882"/>
          </a:xfrm>
          <a:custGeom>
            <a:avLst/>
            <a:gdLst/>
            <a:ahLst/>
            <a:cxnLst/>
            <a:rect l="l" t="t" r="r" b="b"/>
            <a:pathLst>
              <a:path w="1195704" h="3389882">
                <a:moveTo>
                  <a:pt x="0" y="0"/>
                </a:moveTo>
                <a:lnTo>
                  <a:pt x="1195704" y="0"/>
                </a:lnTo>
                <a:lnTo>
                  <a:pt x="1195704" y="3389882"/>
                </a:lnTo>
                <a:lnTo>
                  <a:pt x="0" y="338988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TextBox 6"/>
          <p:cNvSpPr txBox="1"/>
          <p:nvPr/>
        </p:nvSpPr>
        <p:spPr>
          <a:xfrm>
            <a:off x="1351693" y="3388647"/>
            <a:ext cx="6870299" cy="20570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838"/>
              </a:lnSpc>
            </a:pPr>
            <a:r>
              <a:rPr lang="en-US" sz="9676" spc="-638" dirty="0" err="1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Fábrica</a:t>
            </a:r>
            <a:r>
              <a:rPr lang="en-US" sz="9676" spc="-638" dirty="0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 de </a:t>
            </a:r>
            <a:r>
              <a:rPr lang="en-US" sz="9676" spc="-638" dirty="0" err="1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Projetos</a:t>
            </a:r>
            <a:endParaRPr lang="en-US" sz="9676" spc="-638" dirty="0">
              <a:solidFill>
                <a:srgbClr val="FFFFFF"/>
              </a:solidFill>
              <a:latin typeface="Montserrat Ultra-Bold"/>
              <a:ea typeface="Montserrat Ultra-Bold"/>
              <a:cs typeface="Montserrat Ultra-Bold"/>
              <a:sym typeface="Montserrat Ultra-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351693" y="5487095"/>
            <a:ext cx="5188672" cy="5642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24"/>
              </a:lnSpc>
            </a:pPr>
            <a:r>
              <a:rPr lang="en-US" sz="3781" spc="-128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Campus_hub</a:t>
            </a:r>
            <a:endParaRPr lang="en-US" sz="3781" spc="-128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487323" y="7137343"/>
            <a:ext cx="4947991" cy="4394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10"/>
              </a:lnSpc>
            </a:pPr>
            <a:r>
              <a:rPr lang="en-US" sz="3100" dirty="0">
                <a:solidFill>
                  <a:srgbClr val="1F69F6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SEGUNDA ENTREGA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876347" y="7654665"/>
            <a:ext cx="9234483" cy="37542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419"/>
              </a:lnSpc>
            </a:pPr>
            <a:r>
              <a:rPr lang="en-US" sz="32616" spc="-2152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ADS</a:t>
            </a:r>
          </a:p>
        </p:txBody>
      </p:sp>
      <p:pic>
        <p:nvPicPr>
          <p:cNvPr id="26" name="Imagem 25" descr="Logotipo, Ícone&#10;&#10;Descrição gerada automaticamente">
            <a:extLst>
              <a:ext uri="{FF2B5EF4-FFF2-40B4-BE49-F238E27FC236}">
                <a16:creationId xmlns:a16="http://schemas.microsoft.com/office/drawing/2014/main" id="{90707AC4-AEE1-460C-F9EB-80983EC82FE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6600" y="1135976"/>
            <a:ext cx="5472000" cy="539676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F37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576738"/>
            <a:ext cx="3196271" cy="5681396"/>
            <a:chOff x="0" y="0"/>
            <a:chExt cx="812800" cy="144475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1444758"/>
            </a:xfrm>
            <a:custGeom>
              <a:avLst/>
              <a:gdLst/>
              <a:ahLst/>
              <a:cxnLst/>
              <a:rect l="l" t="t" r="r" b="b"/>
              <a:pathLst>
                <a:path w="812800" h="1444758">
                  <a:moveTo>
                    <a:pt x="12111" y="0"/>
                  </a:moveTo>
                  <a:lnTo>
                    <a:pt x="800689" y="0"/>
                  </a:lnTo>
                  <a:cubicBezTo>
                    <a:pt x="807378" y="0"/>
                    <a:pt x="812800" y="5422"/>
                    <a:pt x="812800" y="12111"/>
                  </a:cubicBezTo>
                  <a:lnTo>
                    <a:pt x="812800" y="1432647"/>
                  </a:lnTo>
                  <a:cubicBezTo>
                    <a:pt x="812800" y="1435859"/>
                    <a:pt x="811524" y="1438940"/>
                    <a:pt x="809253" y="1441211"/>
                  </a:cubicBezTo>
                  <a:cubicBezTo>
                    <a:pt x="806982" y="1443482"/>
                    <a:pt x="803901" y="1444758"/>
                    <a:pt x="800689" y="1444758"/>
                  </a:cubicBezTo>
                  <a:lnTo>
                    <a:pt x="12111" y="1444758"/>
                  </a:lnTo>
                  <a:cubicBezTo>
                    <a:pt x="5422" y="1444758"/>
                    <a:pt x="0" y="1439336"/>
                    <a:pt x="0" y="1432647"/>
                  </a:cubicBezTo>
                  <a:lnTo>
                    <a:pt x="0" y="12111"/>
                  </a:lnTo>
                  <a:cubicBezTo>
                    <a:pt x="0" y="5422"/>
                    <a:pt x="5422" y="0"/>
                    <a:pt x="12111" y="0"/>
                  </a:cubicBez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pt-BR" dirty="0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354738"/>
              <a:ext cx="789230" cy="7866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285750" indent="-285750">
                <a:lnSpc>
                  <a:spcPts val="1960"/>
                </a:lnSpc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Falta de visibilidade dos eventos internos da faculdade para a comunidade externa.</a:t>
              </a:r>
            </a:p>
            <a:p>
              <a:pPr marL="285750" indent="-285750">
                <a:lnSpc>
                  <a:spcPts val="1960"/>
                </a:lnSpc>
                <a:buFont typeface="Arial" panose="020B0604020202020204" pitchFamily="34" charset="0"/>
                <a:buChar char="•"/>
              </a:pPr>
              <a:r>
                <a:rPr lang="pt-BR" sz="1400" dirty="0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Baixa participação da sociedade em eventos acadêmicos.</a:t>
              </a:r>
            </a:p>
            <a:p>
              <a:pPr marL="285750" indent="-285750">
                <a:lnSpc>
                  <a:spcPts val="1960"/>
                </a:lnSpc>
                <a:buFont typeface="Arial" panose="020B0604020202020204" pitchFamily="34" charset="0"/>
                <a:buChar char="•"/>
              </a:pPr>
              <a:r>
                <a:rPr lang="pt-BR" sz="1400" dirty="0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Desconhecimento da importância e dos benefícios de eventos educacionais e culturais oferecidos pela faculdade.</a:t>
              </a:r>
              <a:endParaRPr lang="en-US" sz="1400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endParaRPr>
            </a:p>
            <a:p>
              <a:pPr algn="ctr">
                <a:lnSpc>
                  <a:spcPts val="1960"/>
                </a:lnSpc>
              </a:pPr>
              <a:endParaRPr lang="en-US" sz="1400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4287282" y="1464369"/>
            <a:ext cx="3196271" cy="3509337"/>
            <a:chOff x="0" y="-28575"/>
            <a:chExt cx="812800" cy="89241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63837"/>
            </a:xfrm>
            <a:custGeom>
              <a:avLst/>
              <a:gdLst/>
              <a:ahLst/>
              <a:cxnLst/>
              <a:rect l="l" t="t" r="r" b="b"/>
              <a:pathLst>
                <a:path w="812800" h="863837">
                  <a:moveTo>
                    <a:pt x="12111" y="0"/>
                  </a:moveTo>
                  <a:lnTo>
                    <a:pt x="800689" y="0"/>
                  </a:lnTo>
                  <a:cubicBezTo>
                    <a:pt x="807378" y="0"/>
                    <a:pt x="812800" y="5422"/>
                    <a:pt x="812800" y="12111"/>
                  </a:cubicBezTo>
                  <a:lnTo>
                    <a:pt x="812800" y="851726"/>
                  </a:lnTo>
                  <a:cubicBezTo>
                    <a:pt x="812800" y="858414"/>
                    <a:pt x="807378" y="863837"/>
                    <a:pt x="800689" y="863837"/>
                  </a:cubicBezTo>
                  <a:lnTo>
                    <a:pt x="12111" y="863837"/>
                  </a:lnTo>
                  <a:cubicBezTo>
                    <a:pt x="5422" y="863837"/>
                    <a:pt x="0" y="858414"/>
                    <a:pt x="0" y="851726"/>
                  </a:cubicBezTo>
                  <a:lnTo>
                    <a:pt x="0" y="12111"/>
                  </a:lnTo>
                  <a:cubicBezTo>
                    <a:pt x="0" y="5422"/>
                    <a:pt x="5422" y="0"/>
                    <a:pt x="12111" y="0"/>
                  </a:cubicBez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pt-BR" dirty="0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812800" cy="8924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1960"/>
                </a:lnSpc>
                <a:spcBef>
                  <a:spcPct val="0"/>
                </a:spcBef>
              </a:pPr>
              <a:endParaRPr lang="en-US" sz="1400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287282" y="5030856"/>
            <a:ext cx="4817736" cy="2227278"/>
            <a:chOff x="0" y="0"/>
            <a:chExt cx="1225133" cy="56638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225133" cy="566389"/>
            </a:xfrm>
            <a:custGeom>
              <a:avLst/>
              <a:gdLst/>
              <a:ahLst/>
              <a:cxnLst/>
              <a:rect l="l" t="t" r="r" b="b"/>
              <a:pathLst>
                <a:path w="1225133" h="566389">
                  <a:moveTo>
                    <a:pt x="8035" y="0"/>
                  </a:moveTo>
                  <a:lnTo>
                    <a:pt x="1217098" y="0"/>
                  </a:lnTo>
                  <a:cubicBezTo>
                    <a:pt x="1219229" y="0"/>
                    <a:pt x="1221272" y="847"/>
                    <a:pt x="1222779" y="2353"/>
                  </a:cubicBezTo>
                  <a:cubicBezTo>
                    <a:pt x="1224286" y="3860"/>
                    <a:pt x="1225133" y="5904"/>
                    <a:pt x="1225133" y="8035"/>
                  </a:cubicBezTo>
                  <a:lnTo>
                    <a:pt x="1225133" y="558354"/>
                  </a:lnTo>
                  <a:cubicBezTo>
                    <a:pt x="1225133" y="562791"/>
                    <a:pt x="1221535" y="566389"/>
                    <a:pt x="1217098" y="566389"/>
                  </a:cubicBezTo>
                  <a:lnTo>
                    <a:pt x="8035" y="566389"/>
                  </a:lnTo>
                  <a:cubicBezTo>
                    <a:pt x="5904" y="566389"/>
                    <a:pt x="3860" y="565542"/>
                    <a:pt x="2353" y="564035"/>
                  </a:cubicBezTo>
                  <a:cubicBezTo>
                    <a:pt x="847" y="562529"/>
                    <a:pt x="0" y="560485"/>
                    <a:pt x="0" y="558354"/>
                  </a:cubicBezTo>
                  <a:lnTo>
                    <a:pt x="0" y="8035"/>
                  </a:lnTo>
                  <a:cubicBezTo>
                    <a:pt x="0" y="5904"/>
                    <a:pt x="847" y="3860"/>
                    <a:pt x="2353" y="2353"/>
                  </a:cubicBezTo>
                  <a:cubicBezTo>
                    <a:pt x="3860" y="847"/>
                    <a:pt x="5904" y="0"/>
                    <a:pt x="8035" y="0"/>
                  </a:cubicBez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1225133" cy="5949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 lang="en-US" sz="1400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028700" y="7315284"/>
            <a:ext cx="8076318" cy="1943016"/>
            <a:chOff x="0" y="0"/>
            <a:chExt cx="1641446" cy="39490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641446" cy="394902"/>
            </a:xfrm>
            <a:custGeom>
              <a:avLst/>
              <a:gdLst/>
              <a:ahLst/>
              <a:cxnLst/>
              <a:rect l="l" t="t" r="r" b="b"/>
              <a:pathLst>
                <a:path w="1641446" h="394902">
                  <a:moveTo>
                    <a:pt x="4793" y="0"/>
                  </a:moveTo>
                  <a:lnTo>
                    <a:pt x="1636653" y="0"/>
                  </a:lnTo>
                  <a:cubicBezTo>
                    <a:pt x="1639300" y="0"/>
                    <a:pt x="1641446" y="2146"/>
                    <a:pt x="1641446" y="4793"/>
                  </a:cubicBezTo>
                  <a:lnTo>
                    <a:pt x="1641446" y="390109"/>
                  </a:lnTo>
                  <a:cubicBezTo>
                    <a:pt x="1641446" y="392756"/>
                    <a:pt x="1639300" y="394902"/>
                    <a:pt x="1636653" y="394902"/>
                  </a:cubicBezTo>
                  <a:lnTo>
                    <a:pt x="4793" y="394902"/>
                  </a:lnTo>
                  <a:cubicBezTo>
                    <a:pt x="2146" y="394902"/>
                    <a:pt x="0" y="392756"/>
                    <a:pt x="0" y="390109"/>
                  </a:cubicBezTo>
                  <a:lnTo>
                    <a:pt x="0" y="4793"/>
                  </a:lnTo>
                  <a:cubicBezTo>
                    <a:pt x="0" y="2146"/>
                    <a:pt x="2146" y="0"/>
                    <a:pt x="4793" y="0"/>
                  </a:cubicBez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28575"/>
              <a:ext cx="1641446" cy="4234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 dirty="0"/>
            </a:p>
            <a:p>
              <a:pPr marL="0" lvl="0" indent="0" algn="ctr">
                <a:lnSpc>
                  <a:spcPts val="1960"/>
                </a:lnSpc>
                <a:spcBef>
                  <a:spcPct val="0"/>
                </a:spcBef>
              </a:pPr>
              <a:endParaRPr lang="en-US" sz="1400" dirty="0">
                <a:solidFill>
                  <a:srgbClr val="2F375D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endParaRP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9182982" y="7315284"/>
            <a:ext cx="8076318" cy="1943016"/>
            <a:chOff x="0" y="0"/>
            <a:chExt cx="1641446" cy="394902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641446" cy="394902"/>
            </a:xfrm>
            <a:custGeom>
              <a:avLst/>
              <a:gdLst/>
              <a:ahLst/>
              <a:cxnLst/>
              <a:rect l="l" t="t" r="r" b="b"/>
              <a:pathLst>
                <a:path w="1641446" h="394902">
                  <a:moveTo>
                    <a:pt x="4793" y="0"/>
                  </a:moveTo>
                  <a:lnTo>
                    <a:pt x="1636653" y="0"/>
                  </a:lnTo>
                  <a:cubicBezTo>
                    <a:pt x="1639300" y="0"/>
                    <a:pt x="1641446" y="2146"/>
                    <a:pt x="1641446" y="4793"/>
                  </a:cubicBezTo>
                  <a:lnTo>
                    <a:pt x="1641446" y="390109"/>
                  </a:lnTo>
                  <a:cubicBezTo>
                    <a:pt x="1641446" y="392756"/>
                    <a:pt x="1639300" y="394902"/>
                    <a:pt x="1636653" y="394902"/>
                  </a:cubicBezTo>
                  <a:lnTo>
                    <a:pt x="4793" y="394902"/>
                  </a:lnTo>
                  <a:cubicBezTo>
                    <a:pt x="2146" y="394902"/>
                    <a:pt x="0" y="392756"/>
                    <a:pt x="0" y="390109"/>
                  </a:cubicBezTo>
                  <a:lnTo>
                    <a:pt x="0" y="4793"/>
                  </a:lnTo>
                  <a:cubicBezTo>
                    <a:pt x="0" y="2146"/>
                    <a:pt x="2146" y="0"/>
                    <a:pt x="4793" y="0"/>
                  </a:cubicBez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28575"/>
              <a:ext cx="1641446" cy="4234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 lang="en-US" sz="1400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7545865" y="1576738"/>
            <a:ext cx="3196271" cy="3396968"/>
            <a:chOff x="0" y="0"/>
            <a:chExt cx="812800" cy="863837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63837"/>
            </a:xfrm>
            <a:custGeom>
              <a:avLst/>
              <a:gdLst/>
              <a:ahLst/>
              <a:cxnLst/>
              <a:rect l="l" t="t" r="r" b="b"/>
              <a:pathLst>
                <a:path w="812800" h="863837">
                  <a:moveTo>
                    <a:pt x="12111" y="0"/>
                  </a:moveTo>
                  <a:lnTo>
                    <a:pt x="800689" y="0"/>
                  </a:lnTo>
                  <a:cubicBezTo>
                    <a:pt x="807378" y="0"/>
                    <a:pt x="812800" y="5422"/>
                    <a:pt x="812800" y="12111"/>
                  </a:cubicBezTo>
                  <a:lnTo>
                    <a:pt x="812800" y="851726"/>
                  </a:lnTo>
                  <a:cubicBezTo>
                    <a:pt x="812800" y="858414"/>
                    <a:pt x="807378" y="863837"/>
                    <a:pt x="800689" y="863837"/>
                  </a:cubicBezTo>
                  <a:lnTo>
                    <a:pt x="12111" y="863837"/>
                  </a:lnTo>
                  <a:cubicBezTo>
                    <a:pt x="5422" y="863837"/>
                    <a:pt x="0" y="858414"/>
                    <a:pt x="0" y="851726"/>
                  </a:cubicBezTo>
                  <a:lnTo>
                    <a:pt x="0" y="12111"/>
                  </a:lnTo>
                  <a:cubicBezTo>
                    <a:pt x="0" y="5422"/>
                    <a:pt x="5422" y="0"/>
                    <a:pt x="12111" y="0"/>
                  </a:cubicBez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28575"/>
              <a:ext cx="812800" cy="8924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 lang="en-US" sz="1400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0804447" y="1576738"/>
            <a:ext cx="3196271" cy="3396968"/>
            <a:chOff x="0" y="0"/>
            <a:chExt cx="812800" cy="863837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63837"/>
            </a:xfrm>
            <a:custGeom>
              <a:avLst/>
              <a:gdLst/>
              <a:ahLst/>
              <a:cxnLst/>
              <a:rect l="l" t="t" r="r" b="b"/>
              <a:pathLst>
                <a:path w="812800" h="863837">
                  <a:moveTo>
                    <a:pt x="12111" y="0"/>
                  </a:moveTo>
                  <a:lnTo>
                    <a:pt x="800689" y="0"/>
                  </a:lnTo>
                  <a:cubicBezTo>
                    <a:pt x="807378" y="0"/>
                    <a:pt x="812800" y="5422"/>
                    <a:pt x="812800" y="12111"/>
                  </a:cubicBezTo>
                  <a:lnTo>
                    <a:pt x="812800" y="851726"/>
                  </a:lnTo>
                  <a:cubicBezTo>
                    <a:pt x="812800" y="858414"/>
                    <a:pt x="807378" y="863837"/>
                    <a:pt x="800689" y="863837"/>
                  </a:cubicBezTo>
                  <a:lnTo>
                    <a:pt x="12111" y="863837"/>
                  </a:lnTo>
                  <a:cubicBezTo>
                    <a:pt x="5422" y="863837"/>
                    <a:pt x="0" y="858414"/>
                    <a:pt x="0" y="851726"/>
                  </a:cubicBezTo>
                  <a:lnTo>
                    <a:pt x="0" y="12111"/>
                  </a:lnTo>
                  <a:cubicBezTo>
                    <a:pt x="0" y="5422"/>
                    <a:pt x="5422" y="0"/>
                    <a:pt x="12111" y="0"/>
                  </a:cubicBez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pt-BR" dirty="0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28575"/>
              <a:ext cx="812800" cy="8924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 lang="en-US" sz="1400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9171693" y="5030856"/>
            <a:ext cx="4817736" cy="2227278"/>
            <a:chOff x="0" y="0"/>
            <a:chExt cx="1225133" cy="566389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225133" cy="566389"/>
            </a:xfrm>
            <a:custGeom>
              <a:avLst/>
              <a:gdLst/>
              <a:ahLst/>
              <a:cxnLst/>
              <a:rect l="l" t="t" r="r" b="b"/>
              <a:pathLst>
                <a:path w="1225133" h="566389">
                  <a:moveTo>
                    <a:pt x="8035" y="0"/>
                  </a:moveTo>
                  <a:lnTo>
                    <a:pt x="1217098" y="0"/>
                  </a:lnTo>
                  <a:cubicBezTo>
                    <a:pt x="1219229" y="0"/>
                    <a:pt x="1221272" y="847"/>
                    <a:pt x="1222779" y="2353"/>
                  </a:cubicBezTo>
                  <a:cubicBezTo>
                    <a:pt x="1224286" y="3860"/>
                    <a:pt x="1225133" y="5904"/>
                    <a:pt x="1225133" y="8035"/>
                  </a:cubicBezTo>
                  <a:lnTo>
                    <a:pt x="1225133" y="558354"/>
                  </a:lnTo>
                  <a:cubicBezTo>
                    <a:pt x="1225133" y="562791"/>
                    <a:pt x="1221535" y="566389"/>
                    <a:pt x="1217098" y="566389"/>
                  </a:cubicBezTo>
                  <a:lnTo>
                    <a:pt x="8035" y="566389"/>
                  </a:lnTo>
                  <a:cubicBezTo>
                    <a:pt x="5904" y="566389"/>
                    <a:pt x="3860" y="565542"/>
                    <a:pt x="2353" y="564035"/>
                  </a:cubicBezTo>
                  <a:cubicBezTo>
                    <a:pt x="847" y="562529"/>
                    <a:pt x="0" y="560485"/>
                    <a:pt x="0" y="558354"/>
                  </a:cubicBezTo>
                  <a:lnTo>
                    <a:pt x="0" y="8035"/>
                  </a:lnTo>
                  <a:cubicBezTo>
                    <a:pt x="0" y="5904"/>
                    <a:pt x="847" y="3860"/>
                    <a:pt x="2353" y="2353"/>
                  </a:cubicBezTo>
                  <a:cubicBezTo>
                    <a:pt x="3860" y="847"/>
                    <a:pt x="5904" y="0"/>
                    <a:pt x="8035" y="0"/>
                  </a:cubicBez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-28575"/>
              <a:ext cx="1225133" cy="5949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20"/>
                </a:lnSpc>
              </a:pPr>
              <a:endParaRPr lang="en-US" sz="1400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4063029" y="1576738"/>
            <a:ext cx="3196271" cy="5681396"/>
            <a:chOff x="0" y="0"/>
            <a:chExt cx="812800" cy="1444758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12800" cy="1444758"/>
            </a:xfrm>
            <a:custGeom>
              <a:avLst/>
              <a:gdLst/>
              <a:ahLst/>
              <a:cxnLst/>
              <a:rect l="l" t="t" r="r" b="b"/>
              <a:pathLst>
                <a:path w="812800" h="1444758">
                  <a:moveTo>
                    <a:pt x="12111" y="0"/>
                  </a:moveTo>
                  <a:lnTo>
                    <a:pt x="800689" y="0"/>
                  </a:lnTo>
                  <a:cubicBezTo>
                    <a:pt x="807378" y="0"/>
                    <a:pt x="812800" y="5422"/>
                    <a:pt x="812800" y="12111"/>
                  </a:cubicBezTo>
                  <a:lnTo>
                    <a:pt x="812800" y="1432647"/>
                  </a:lnTo>
                  <a:cubicBezTo>
                    <a:pt x="812800" y="1435859"/>
                    <a:pt x="811524" y="1438940"/>
                    <a:pt x="809253" y="1441211"/>
                  </a:cubicBezTo>
                  <a:cubicBezTo>
                    <a:pt x="806982" y="1443482"/>
                    <a:pt x="803901" y="1444758"/>
                    <a:pt x="800689" y="1444758"/>
                  </a:cubicBezTo>
                  <a:lnTo>
                    <a:pt x="12111" y="1444758"/>
                  </a:lnTo>
                  <a:cubicBezTo>
                    <a:pt x="5422" y="1444758"/>
                    <a:pt x="0" y="1439336"/>
                    <a:pt x="0" y="1432647"/>
                  </a:cubicBezTo>
                  <a:lnTo>
                    <a:pt x="0" y="12111"/>
                  </a:lnTo>
                  <a:cubicBezTo>
                    <a:pt x="0" y="5422"/>
                    <a:pt x="5422" y="0"/>
                    <a:pt x="12111" y="0"/>
                  </a:cubicBez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-28575"/>
              <a:ext cx="812800" cy="14733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 lang="en-US" sz="1400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sp>
        <p:nvSpPr>
          <p:cNvPr id="29" name="Freeform 29"/>
          <p:cNvSpPr/>
          <p:nvPr/>
        </p:nvSpPr>
        <p:spPr>
          <a:xfrm>
            <a:off x="3261392" y="6624728"/>
            <a:ext cx="740449" cy="429460"/>
          </a:xfrm>
          <a:custGeom>
            <a:avLst/>
            <a:gdLst/>
            <a:ahLst/>
            <a:cxnLst/>
            <a:rect l="l" t="t" r="r" b="b"/>
            <a:pathLst>
              <a:path w="740449" h="429460">
                <a:moveTo>
                  <a:pt x="0" y="0"/>
                </a:moveTo>
                <a:lnTo>
                  <a:pt x="740449" y="0"/>
                </a:lnTo>
                <a:lnTo>
                  <a:pt x="740449" y="429460"/>
                </a:lnTo>
                <a:lnTo>
                  <a:pt x="0" y="4294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0" name="Freeform 30"/>
          <p:cNvSpPr/>
          <p:nvPr/>
        </p:nvSpPr>
        <p:spPr>
          <a:xfrm>
            <a:off x="16499481" y="8391567"/>
            <a:ext cx="541052" cy="642199"/>
          </a:xfrm>
          <a:custGeom>
            <a:avLst/>
            <a:gdLst/>
            <a:ahLst/>
            <a:cxnLst/>
            <a:rect l="l" t="t" r="r" b="b"/>
            <a:pathLst>
              <a:path w="541052" h="642199">
                <a:moveTo>
                  <a:pt x="0" y="0"/>
                </a:moveTo>
                <a:lnTo>
                  <a:pt x="541053" y="0"/>
                </a:lnTo>
                <a:lnTo>
                  <a:pt x="541053" y="642199"/>
                </a:lnTo>
                <a:lnTo>
                  <a:pt x="0" y="6421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1" name="Freeform 31"/>
          <p:cNvSpPr/>
          <p:nvPr/>
        </p:nvSpPr>
        <p:spPr>
          <a:xfrm>
            <a:off x="8370622" y="8641243"/>
            <a:ext cx="515630" cy="392523"/>
          </a:xfrm>
          <a:custGeom>
            <a:avLst/>
            <a:gdLst/>
            <a:ahLst/>
            <a:cxnLst/>
            <a:rect l="l" t="t" r="r" b="b"/>
            <a:pathLst>
              <a:path w="515630" h="392523">
                <a:moveTo>
                  <a:pt x="0" y="0"/>
                </a:moveTo>
                <a:lnTo>
                  <a:pt x="515630" y="0"/>
                </a:lnTo>
                <a:lnTo>
                  <a:pt x="515630" y="392523"/>
                </a:lnTo>
                <a:lnTo>
                  <a:pt x="0" y="39252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2" name="Freeform 32"/>
          <p:cNvSpPr/>
          <p:nvPr/>
        </p:nvSpPr>
        <p:spPr>
          <a:xfrm>
            <a:off x="6675128" y="4340300"/>
            <a:ext cx="585295" cy="429460"/>
          </a:xfrm>
          <a:custGeom>
            <a:avLst/>
            <a:gdLst/>
            <a:ahLst/>
            <a:cxnLst/>
            <a:rect l="l" t="t" r="r" b="b"/>
            <a:pathLst>
              <a:path w="585295" h="429460">
                <a:moveTo>
                  <a:pt x="0" y="0"/>
                </a:moveTo>
                <a:lnTo>
                  <a:pt x="585295" y="0"/>
                </a:lnTo>
                <a:lnTo>
                  <a:pt x="585295" y="429460"/>
                </a:lnTo>
                <a:lnTo>
                  <a:pt x="0" y="42946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3" name="Freeform 33"/>
          <p:cNvSpPr/>
          <p:nvPr/>
        </p:nvSpPr>
        <p:spPr>
          <a:xfrm>
            <a:off x="13293377" y="6828674"/>
            <a:ext cx="541052" cy="429460"/>
          </a:xfrm>
          <a:custGeom>
            <a:avLst/>
            <a:gdLst/>
            <a:ahLst/>
            <a:cxnLst/>
            <a:rect l="l" t="t" r="r" b="b"/>
            <a:pathLst>
              <a:path w="541052" h="429460">
                <a:moveTo>
                  <a:pt x="0" y="0"/>
                </a:moveTo>
                <a:lnTo>
                  <a:pt x="541052" y="0"/>
                </a:lnTo>
                <a:lnTo>
                  <a:pt x="541052" y="429460"/>
                </a:lnTo>
                <a:lnTo>
                  <a:pt x="0" y="42946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4" name="Freeform 34"/>
          <p:cNvSpPr/>
          <p:nvPr/>
        </p:nvSpPr>
        <p:spPr>
          <a:xfrm>
            <a:off x="13245126" y="4340300"/>
            <a:ext cx="536825" cy="429460"/>
          </a:xfrm>
          <a:custGeom>
            <a:avLst/>
            <a:gdLst/>
            <a:ahLst/>
            <a:cxnLst/>
            <a:rect l="l" t="t" r="r" b="b"/>
            <a:pathLst>
              <a:path w="536825" h="429460">
                <a:moveTo>
                  <a:pt x="0" y="0"/>
                </a:moveTo>
                <a:lnTo>
                  <a:pt x="536825" y="0"/>
                </a:lnTo>
                <a:lnTo>
                  <a:pt x="536825" y="429460"/>
                </a:lnTo>
                <a:lnTo>
                  <a:pt x="0" y="42946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5" name="Freeform 35"/>
          <p:cNvSpPr/>
          <p:nvPr/>
        </p:nvSpPr>
        <p:spPr>
          <a:xfrm>
            <a:off x="16333603" y="6624728"/>
            <a:ext cx="706931" cy="429460"/>
          </a:xfrm>
          <a:custGeom>
            <a:avLst/>
            <a:gdLst/>
            <a:ahLst/>
            <a:cxnLst/>
            <a:rect l="l" t="t" r="r" b="b"/>
            <a:pathLst>
              <a:path w="706931" h="429460">
                <a:moveTo>
                  <a:pt x="0" y="0"/>
                </a:moveTo>
                <a:lnTo>
                  <a:pt x="706931" y="0"/>
                </a:lnTo>
                <a:lnTo>
                  <a:pt x="706931" y="429460"/>
                </a:lnTo>
                <a:lnTo>
                  <a:pt x="0" y="42946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6" name="Freeform 36"/>
          <p:cNvSpPr/>
          <p:nvPr/>
        </p:nvSpPr>
        <p:spPr>
          <a:xfrm>
            <a:off x="8353588" y="6624728"/>
            <a:ext cx="532664" cy="429460"/>
          </a:xfrm>
          <a:custGeom>
            <a:avLst/>
            <a:gdLst/>
            <a:ahLst/>
            <a:cxnLst/>
            <a:rect l="l" t="t" r="r" b="b"/>
            <a:pathLst>
              <a:path w="532664" h="429460">
                <a:moveTo>
                  <a:pt x="0" y="0"/>
                </a:moveTo>
                <a:lnTo>
                  <a:pt x="532664" y="0"/>
                </a:lnTo>
                <a:lnTo>
                  <a:pt x="532664" y="429460"/>
                </a:lnTo>
                <a:lnTo>
                  <a:pt x="0" y="42946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7" name="Freeform 37"/>
          <p:cNvSpPr/>
          <p:nvPr/>
        </p:nvSpPr>
        <p:spPr>
          <a:xfrm>
            <a:off x="10111018" y="4340300"/>
            <a:ext cx="407987" cy="429460"/>
          </a:xfrm>
          <a:custGeom>
            <a:avLst/>
            <a:gdLst/>
            <a:ahLst/>
            <a:cxnLst/>
            <a:rect l="l" t="t" r="r" b="b"/>
            <a:pathLst>
              <a:path w="407987" h="429460">
                <a:moveTo>
                  <a:pt x="0" y="0"/>
                </a:moveTo>
                <a:lnTo>
                  <a:pt x="407987" y="0"/>
                </a:lnTo>
                <a:lnTo>
                  <a:pt x="407987" y="429460"/>
                </a:lnTo>
                <a:lnTo>
                  <a:pt x="0" y="429460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38" name="Group 38"/>
          <p:cNvGrpSpPr/>
          <p:nvPr/>
        </p:nvGrpSpPr>
        <p:grpSpPr>
          <a:xfrm>
            <a:off x="14014560" y="888104"/>
            <a:ext cx="1598135" cy="631483"/>
            <a:chOff x="0" y="0"/>
            <a:chExt cx="406400" cy="160584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406400" cy="160584"/>
            </a:xfrm>
            <a:custGeom>
              <a:avLst/>
              <a:gdLst/>
              <a:ahLst/>
              <a:cxnLst/>
              <a:rect l="l" t="t" r="r" b="b"/>
              <a:pathLst>
                <a:path w="406400" h="160584">
                  <a:moveTo>
                    <a:pt x="24222" y="0"/>
                  </a:moveTo>
                  <a:lnTo>
                    <a:pt x="382178" y="0"/>
                  </a:lnTo>
                  <a:cubicBezTo>
                    <a:pt x="395556" y="0"/>
                    <a:pt x="406400" y="10844"/>
                    <a:pt x="406400" y="24222"/>
                  </a:cubicBezTo>
                  <a:lnTo>
                    <a:pt x="406400" y="136362"/>
                  </a:lnTo>
                  <a:cubicBezTo>
                    <a:pt x="406400" y="149740"/>
                    <a:pt x="395556" y="160584"/>
                    <a:pt x="382178" y="160584"/>
                  </a:cubicBezTo>
                  <a:lnTo>
                    <a:pt x="24222" y="160584"/>
                  </a:lnTo>
                  <a:cubicBezTo>
                    <a:pt x="10844" y="160584"/>
                    <a:pt x="0" y="149740"/>
                    <a:pt x="0" y="136362"/>
                  </a:cubicBezTo>
                  <a:lnTo>
                    <a:pt x="0" y="24222"/>
                  </a:lnTo>
                  <a:cubicBezTo>
                    <a:pt x="0" y="10844"/>
                    <a:pt x="10844" y="0"/>
                    <a:pt x="24222" y="0"/>
                  </a:cubicBez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pt-BR" dirty="0"/>
            </a:p>
            <a:p>
              <a:r>
                <a:rPr lang="pt-BR" dirty="0"/>
                <a:t>22/09/2024</a:t>
              </a:r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0" y="-38100"/>
              <a:ext cx="406400" cy="1986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23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41" name="Group 41"/>
          <p:cNvGrpSpPr/>
          <p:nvPr/>
        </p:nvGrpSpPr>
        <p:grpSpPr>
          <a:xfrm>
            <a:off x="15727840" y="897952"/>
            <a:ext cx="1531460" cy="631483"/>
            <a:chOff x="0" y="0"/>
            <a:chExt cx="389445" cy="160584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389445" cy="160584"/>
            </a:xfrm>
            <a:custGeom>
              <a:avLst/>
              <a:gdLst/>
              <a:ahLst/>
              <a:cxnLst/>
              <a:rect l="l" t="t" r="r" b="b"/>
              <a:pathLst>
                <a:path w="389445" h="160584">
                  <a:moveTo>
                    <a:pt x="25276" y="0"/>
                  </a:moveTo>
                  <a:lnTo>
                    <a:pt x="364169" y="0"/>
                  </a:lnTo>
                  <a:cubicBezTo>
                    <a:pt x="370872" y="0"/>
                    <a:pt x="377301" y="2663"/>
                    <a:pt x="382042" y="7403"/>
                  </a:cubicBezTo>
                  <a:cubicBezTo>
                    <a:pt x="386782" y="12143"/>
                    <a:pt x="389445" y="18573"/>
                    <a:pt x="389445" y="25276"/>
                  </a:cubicBezTo>
                  <a:lnTo>
                    <a:pt x="389445" y="135308"/>
                  </a:lnTo>
                  <a:cubicBezTo>
                    <a:pt x="389445" y="149267"/>
                    <a:pt x="378128" y="160584"/>
                    <a:pt x="364169" y="160584"/>
                  </a:cubicBezTo>
                  <a:lnTo>
                    <a:pt x="25276" y="160584"/>
                  </a:lnTo>
                  <a:cubicBezTo>
                    <a:pt x="11317" y="160584"/>
                    <a:pt x="0" y="149267"/>
                    <a:pt x="0" y="135308"/>
                  </a:cubicBezTo>
                  <a:lnTo>
                    <a:pt x="0" y="25276"/>
                  </a:lnTo>
                  <a:cubicBezTo>
                    <a:pt x="0" y="11317"/>
                    <a:pt x="11317" y="0"/>
                    <a:pt x="25276" y="0"/>
                  </a:cubicBez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pt-BR" dirty="0"/>
            </a:p>
          </p:txBody>
        </p:sp>
        <p:sp>
          <p:nvSpPr>
            <p:cNvPr id="43" name="TextBox 43"/>
            <p:cNvSpPr txBox="1"/>
            <p:nvPr/>
          </p:nvSpPr>
          <p:spPr>
            <a:xfrm>
              <a:off x="0" y="-38100"/>
              <a:ext cx="389445" cy="1986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23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44" name="TextBox 44"/>
          <p:cNvSpPr txBox="1"/>
          <p:nvPr/>
        </p:nvSpPr>
        <p:spPr>
          <a:xfrm>
            <a:off x="1350260" y="1814863"/>
            <a:ext cx="1708298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2F375D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PROBLEMA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1135433" y="502404"/>
            <a:ext cx="12698996" cy="938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08"/>
              </a:lnSpc>
              <a:spcBef>
                <a:spcPct val="0"/>
              </a:spcBef>
            </a:pPr>
            <a:r>
              <a:rPr lang="en-US" sz="5434" dirty="0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LEAN CANVAS - MODELO DE NEGÓCIO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1350260" y="7524834"/>
            <a:ext cx="3106989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2F375D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ESTRUTURA DE CUSTOS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9504542" y="7524834"/>
            <a:ext cx="2519770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2F375D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FONTES DE RECEITA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4608842" y="1814863"/>
            <a:ext cx="1708298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2F375D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SOLUÇÃO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4457249" y="5105400"/>
            <a:ext cx="1842803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2F375D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MÉTRICAS CHAVE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7871788" y="1814863"/>
            <a:ext cx="2417992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2F375D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PROPOSTA DE VALOR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11074610" y="1814863"/>
            <a:ext cx="2707341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2F375D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VANTAGEM COMPETTITIVA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9468343" y="5105400"/>
            <a:ext cx="1273792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2F375D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CANAIS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14335374" y="1814863"/>
            <a:ext cx="2651581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2F375D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SEGUIMENTO DE CLIENTES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14216593" y="1013522"/>
            <a:ext cx="1280957" cy="1676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20"/>
              </a:lnSpc>
            </a:pPr>
            <a:r>
              <a:rPr lang="en-US" sz="1200">
                <a:solidFill>
                  <a:srgbClr val="2F375D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DATA</a:t>
            </a:r>
          </a:p>
        </p:txBody>
      </p:sp>
      <p:sp>
        <p:nvSpPr>
          <p:cNvPr id="55" name="TextBox 55"/>
          <p:cNvSpPr txBox="1"/>
          <p:nvPr/>
        </p:nvSpPr>
        <p:spPr>
          <a:xfrm>
            <a:off x="15849891" y="1013522"/>
            <a:ext cx="1280957" cy="500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20"/>
              </a:lnSpc>
            </a:pPr>
            <a:r>
              <a:rPr lang="en-US" sz="1200" dirty="0">
                <a:solidFill>
                  <a:srgbClr val="2F375D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VERSÃO</a:t>
            </a:r>
          </a:p>
          <a:p>
            <a:pPr algn="l">
              <a:lnSpc>
                <a:spcPts val="1320"/>
              </a:lnSpc>
            </a:pPr>
            <a:endParaRPr lang="en-US" sz="1200" dirty="0">
              <a:solidFill>
                <a:srgbClr val="2F375D"/>
              </a:solidFill>
              <a:latin typeface="Glacial Indifference Bold"/>
              <a:ea typeface="Glacial Indifference Bold"/>
              <a:cs typeface="Glacial Indifference Bold"/>
              <a:sym typeface="Glacial Indifference Bold"/>
            </a:endParaRPr>
          </a:p>
          <a:p>
            <a:pPr algn="l">
              <a:lnSpc>
                <a:spcPts val="1320"/>
              </a:lnSpc>
            </a:pPr>
            <a:r>
              <a:rPr lang="en-US" sz="1200" dirty="0">
                <a:solidFill>
                  <a:srgbClr val="2F375D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1.0</a:t>
            </a:r>
          </a:p>
        </p:txBody>
      </p:sp>
      <p:sp>
        <p:nvSpPr>
          <p:cNvPr id="56" name="TextBox 56"/>
          <p:cNvSpPr txBox="1"/>
          <p:nvPr/>
        </p:nvSpPr>
        <p:spPr>
          <a:xfrm>
            <a:off x="1135433" y="9353550"/>
            <a:ext cx="3089538" cy="315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68"/>
              </a:lnSpc>
              <a:spcBef>
                <a:spcPct val="0"/>
              </a:spcBef>
            </a:pPr>
            <a:r>
              <a:rPr lang="en-US" sz="1834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BUSINESS MODEL CANVAS</a:t>
            </a:r>
          </a:p>
        </p:txBody>
      </p:sp>
      <p:sp>
        <p:nvSpPr>
          <p:cNvPr id="64" name="TextBox 4">
            <a:extLst>
              <a:ext uri="{FF2B5EF4-FFF2-40B4-BE49-F238E27FC236}">
                <a16:creationId xmlns:a16="http://schemas.microsoft.com/office/drawing/2014/main" id="{1BA375FE-CDCF-D030-3CDD-2DEC48FAA0DB}"/>
              </a:ext>
            </a:extLst>
          </p:cNvPr>
          <p:cNvSpPr txBox="1"/>
          <p:nvPr/>
        </p:nvSpPr>
        <p:spPr>
          <a:xfrm>
            <a:off x="4265618" y="1945685"/>
            <a:ext cx="3103584" cy="3093336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marL="285750" indent="-285750">
              <a:lnSpc>
                <a:spcPts val="1960"/>
              </a:lnSpc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Eventos inclusivos com fácil acesso e participação aberta à comunidade.</a:t>
            </a:r>
          </a:p>
          <a:p>
            <a:pPr marL="285750" indent="-285750">
              <a:lnSpc>
                <a:spcPts val="1960"/>
              </a:lnSpc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Parcerias com a mídia local e redes sociais para aumentar a visibilidade.</a:t>
            </a:r>
          </a:p>
          <a:p>
            <a:pPr marL="285750" indent="-285750">
              <a:lnSpc>
                <a:spcPts val="1960"/>
              </a:lnSpc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Plataforma online que centraliza e divulga os eventos da faculdade.</a:t>
            </a:r>
            <a:endParaRPr lang="en-US" sz="1400" dirty="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5" name="TextBox 4">
            <a:extLst>
              <a:ext uri="{FF2B5EF4-FFF2-40B4-BE49-F238E27FC236}">
                <a16:creationId xmlns:a16="http://schemas.microsoft.com/office/drawing/2014/main" id="{B1A87034-917C-B70D-F5AB-3FA8139FBC2F}"/>
              </a:ext>
            </a:extLst>
          </p:cNvPr>
          <p:cNvSpPr txBox="1"/>
          <p:nvPr/>
        </p:nvSpPr>
        <p:spPr>
          <a:xfrm>
            <a:off x="7557153" y="1931074"/>
            <a:ext cx="2865520" cy="3093336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marL="285750" indent="-285750">
              <a:lnSpc>
                <a:spcPts val="1960"/>
              </a:lnSpc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Facilitar o acesso da comunidade a eventos acadêmicos e culturais.</a:t>
            </a:r>
          </a:p>
          <a:p>
            <a:pPr marL="285750" indent="-285750">
              <a:lnSpc>
                <a:spcPts val="1960"/>
              </a:lnSpc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Fortalecer o vínculo entre a faculdade e a sociedade, criando uma relação de benefícios mútuos.</a:t>
            </a:r>
          </a:p>
          <a:p>
            <a:pPr marL="285750" indent="-285750">
              <a:lnSpc>
                <a:spcPts val="1960"/>
              </a:lnSpc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Oportunidade de aprendizado e envolvimento social para a comunidade local.</a:t>
            </a:r>
          </a:p>
        </p:txBody>
      </p:sp>
      <p:sp>
        <p:nvSpPr>
          <p:cNvPr id="73" name="TextBox 4">
            <a:extLst>
              <a:ext uri="{FF2B5EF4-FFF2-40B4-BE49-F238E27FC236}">
                <a16:creationId xmlns:a16="http://schemas.microsoft.com/office/drawing/2014/main" id="{C1671DE9-E7C3-694C-4122-A4A071887079}"/>
              </a:ext>
            </a:extLst>
          </p:cNvPr>
          <p:cNvSpPr txBox="1"/>
          <p:nvPr/>
        </p:nvSpPr>
        <p:spPr>
          <a:xfrm>
            <a:off x="10855843" y="1615344"/>
            <a:ext cx="2865520" cy="3093336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marL="285750" indent="-285750">
              <a:lnSpc>
                <a:spcPts val="1960"/>
              </a:lnSpc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Parceria com organizações locais e comunicação direta com a comunidade.</a:t>
            </a:r>
          </a:p>
          <a:p>
            <a:pPr marL="285750" indent="-285750">
              <a:lnSpc>
                <a:spcPts val="1960"/>
              </a:lnSpc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Plataforma própria e dedicada para divulgação de eventos.</a:t>
            </a:r>
          </a:p>
        </p:txBody>
      </p:sp>
      <p:sp>
        <p:nvSpPr>
          <p:cNvPr id="74" name="TextBox 4">
            <a:extLst>
              <a:ext uri="{FF2B5EF4-FFF2-40B4-BE49-F238E27FC236}">
                <a16:creationId xmlns:a16="http://schemas.microsoft.com/office/drawing/2014/main" id="{250CF7AD-B824-D040-83D2-689DD80214CE}"/>
              </a:ext>
            </a:extLst>
          </p:cNvPr>
          <p:cNvSpPr txBox="1"/>
          <p:nvPr/>
        </p:nvSpPr>
        <p:spPr>
          <a:xfrm>
            <a:off x="14116624" y="2137139"/>
            <a:ext cx="2865520" cy="3093336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marL="285750" indent="-285750">
              <a:lnSpc>
                <a:spcPts val="1960"/>
              </a:lnSpc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Comunidade local (moradores, comerciantes, famílias).</a:t>
            </a:r>
          </a:p>
          <a:p>
            <a:pPr marL="285750" indent="-285750">
              <a:lnSpc>
                <a:spcPts val="1960"/>
              </a:lnSpc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Empresas e organizações que queiram participar ou apoiar eventos.</a:t>
            </a:r>
          </a:p>
          <a:p>
            <a:pPr marL="285750" indent="-285750">
              <a:lnSpc>
                <a:spcPts val="1960"/>
              </a:lnSpc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Estudantes e funcionários da faculdade.</a:t>
            </a:r>
          </a:p>
        </p:txBody>
      </p:sp>
      <p:sp>
        <p:nvSpPr>
          <p:cNvPr id="77" name="TextBox 4">
            <a:extLst>
              <a:ext uri="{FF2B5EF4-FFF2-40B4-BE49-F238E27FC236}">
                <a16:creationId xmlns:a16="http://schemas.microsoft.com/office/drawing/2014/main" id="{1C40A69A-B163-34D0-FD0C-7F4D039C760E}"/>
              </a:ext>
            </a:extLst>
          </p:cNvPr>
          <p:cNvSpPr txBox="1"/>
          <p:nvPr/>
        </p:nvSpPr>
        <p:spPr>
          <a:xfrm>
            <a:off x="9254379" y="4694636"/>
            <a:ext cx="4255455" cy="3093336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marL="285750" indent="-285750">
              <a:lnSpc>
                <a:spcPts val="1960"/>
              </a:lnSpc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Site com agenda de eventos.</a:t>
            </a:r>
          </a:p>
          <a:p>
            <a:pPr marL="285750" indent="-285750">
              <a:lnSpc>
                <a:spcPts val="1960"/>
              </a:lnSpc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Redes sociais da faculdade e canais de comunicação digital (Facebook, site da faculdade, Instagram, WhatsApp).</a:t>
            </a:r>
          </a:p>
          <a:p>
            <a:pPr marL="285750" indent="-285750">
              <a:lnSpc>
                <a:spcPts val="1960"/>
              </a:lnSpc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Chat mobile</a:t>
            </a:r>
          </a:p>
        </p:txBody>
      </p:sp>
      <p:sp>
        <p:nvSpPr>
          <p:cNvPr id="82" name="TextBox 4">
            <a:extLst>
              <a:ext uri="{FF2B5EF4-FFF2-40B4-BE49-F238E27FC236}">
                <a16:creationId xmlns:a16="http://schemas.microsoft.com/office/drawing/2014/main" id="{C41ECC69-7D0F-AF87-CBA9-525C0DAB9FD7}"/>
              </a:ext>
            </a:extLst>
          </p:cNvPr>
          <p:cNvSpPr txBox="1"/>
          <p:nvPr/>
        </p:nvSpPr>
        <p:spPr>
          <a:xfrm>
            <a:off x="1310942" y="7054187"/>
            <a:ext cx="4611255" cy="2933525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marL="285750" indent="-285750">
              <a:lnSpc>
                <a:spcPts val="1960"/>
              </a:lnSpc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Desenvolvimento e manutenção da plataforma digital de eventos.</a:t>
            </a:r>
          </a:p>
          <a:p>
            <a:pPr marL="285750" indent="-285750">
              <a:lnSpc>
                <a:spcPts val="1960"/>
              </a:lnSpc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Custos de marketing e divulgação em redes sociais e mídias tradicionais.</a:t>
            </a:r>
          </a:p>
        </p:txBody>
      </p:sp>
      <p:sp>
        <p:nvSpPr>
          <p:cNvPr id="83" name="TextBox 4">
            <a:extLst>
              <a:ext uri="{FF2B5EF4-FFF2-40B4-BE49-F238E27FC236}">
                <a16:creationId xmlns:a16="http://schemas.microsoft.com/office/drawing/2014/main" id="{CD78DF15-200A-266B-3E63-D697C41B084C}"/>
              </a:ext>
            </a:extLst>
          </p:cNvPr>
          <p:cNvSpPr txBox="1"/>
          <p:nvPr/>
        </p:nvSpPr>
        <p:spPr>
          <a:xfrm>
            <a:off x="4520217" y="4866393"/>
            <a:ext cx="4255455" cy="3093336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marL="285750" indent="-285750">
              <a:lnSpc>
                <a:spcPts val="1960"/>
              </a:lnSpc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Satisfação da comunidade e participantes por meio de pesquisas pós-evento.</a:t>
            </a:r>
          </a:p>
          <a:p>
            <a:pPr marL="285750" indent="-285750">
              <a:lnSpc>
                <a:spcPts val="1960"/>
              </a:lnSpc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Crescimento no engajamento nas redes sociais e plataforma.</a:t>
            </a:r>
          </a:p>
          <a:p>
            <a:pPr marL="285750" indent="-285750">
              <a:lnSpc>
                <a:spcPts val="1960"/>
              </a:lnSpc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Número de participantes por evento.</a:t>
            </a:r>
          </a:p>
        </p:txBody>
      </p:sp>
      <p:sp>
        <p:nvSpPr>
          <p:cNvPr id="87" name="TextBox 4">
            <a:extLst>
              <a:ext uri="{FF2B5EF4-FFF2-40B4-BE49-F238E27FC236}">
                <a16:creationId xmlns:a16="http://schemas.microsoft.com/office/drawing/2014/main" id="{68B2890E-652A-8AEB-A347-27DBC1418E19}"/>
              </a:ext>
            </a:extLst>
          </p:cNvPr>
          <p:cNvSpPr txBox="1"/>
          <p:nvPr/>
        </p:nvSpPr>
        <p:spPr>
          <a:xfrm>
            <a:off x="9468343" y="6894377"/>
            <a:ext cx="4255455" cy="3093336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marL="285750" indent="-285750">
              <a:lnSpc>
                <a:spcPts val="1960"/>
              </a:lnSpc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Patrocínios e parcerias com empresas locais.</a:t>
            </a:r>
          </a:p>
          <a:p>
            <a:pPr marL="285750" indent="-285750">
              <a:lnSpc>
                <a:spcPts val="1960"/>
              </a:lnSpc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Venda de ingressos para eventos especiais ou workshops.</a:t>
            </a:r>
          </a:p>
          <a:p>
            <a:pPr marL="285750" indent="-285750">
              <a:lnSpc>
                <a:spcPts val="1960"/>
              </a:lnSpc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Publicidade e anúncios na plataforma de eventos.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57482" y="1560468"/>
            <a:ext cx="7846202" cy="7603177"/>
            <a:chOff x="0" y="0"/>
            <a:chExt cx="2066489" cy="200248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066490" cy="2002483"/>
            </a:xfrm>
            <a:custGeom>
              <a:avLst/>
              <a:gdLst/>
              <a:ahLst/>
              <a:cxnLst/>
              <a:rect l="l" t="t" r="r" b="b"/>
              <a:pathLst>
                <a:path w="2066490" h="2002483">
                  <a:moveTo>
                    <a:pt x="0" y="0"/>
                  </a:moveTo>
                  <a:lnTo>
                    <a:pt x="2066490" y="0"/>
                  </a:lnTo>
                  <a:lnTo>
                    <a:pt x="2066490" y="2002483"/>
                  </a:lnTo>
                  <a:lnTo>
                    <a:pt x="0" y="200248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2066489" cy="20786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61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694007" y="1474285"/>
            <a:ext cx="7778482" cy="7778482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BR" dirty="0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61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 rot="-5400000">
            <a:off x="-3061877" y="5228941"/>
            <a:ext cx="7638717" cy="222217"/>
          </a:xfrm>
          <a:custGeom>
            <a:avLst/>
            <a:gdLst/>
            <a:ahLst/>
            <a:cxnLst/>
            <a:rect l="l" t="t" r="r" b="b"/>
            <a:pathLst>
              <a:path w="7638717" h="222217">
                <a:moveTo>
                  <a:pt x="0" y="0"/>
                </a:moveTo>
                <a:lnTo>
                  <a:pt x="7638717" y="0"/>
                </a:lnTo>
                <a:lnTo>
                  <a:pt x="7638717" y="222217"/>
                </a:lnTo>
                <a:lnTo>
                  <a:pt x="0" y="2222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9" name="Freeform 9"/>
          <p:cNvSpPr/>
          <p:nvPr/>
        </p:nvSpPr>
        <p:spPr>
          <a:xfrm>
            <a:off x="4950684" y="5210799"/>
            <a:ext cx="3653000" cy="189311"/>
          </a:xfrm>
          <a:custGeom>
            <a:avLst/>
            <a:gdLst/>
            <a:ahLst/>
            <a:cxnLst/>
            <a:rect l="l" t="t" r="r" b="b"/>
            <a:pathLst>
              <a:path w="3653000" h="189311">
                <a:moveTo>
                  <a:pt x="0" y="0"/>
                </a:moveTo>
                <a:lnTo>
                  <a:pt x="3653000" y="0"/>
                </a:lnTo>
                <a:lnTo>
                  <a:pt x="3653000" y="189311"/>
                </a:lnTo>
                <a:lnTo>
                  <a:pt x="0" y="1893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r="-78142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0" name="Freeform 10"/>
          <p:cNvSpPr/>
          <p:nvPr/>
        </p:nvSpPr>
        <p:spPr>
          <a:xfrm flipH="1">
            <a:off x="757482" y="9068989"/>
            <a:ext cx="6507553" cy="189311"/>
          </a:xfrm>
          <a:custGeom>
            <a:avLst/>
            <a:gdLst/>
            <a:ahLst/>
            <a:cxnLst/>
            <a:rect l="l" t="t" r="r" b="b"/>
            <a:pathLst>
              <a:path w="6507553" h="189311">
                <a:moveTo>
                  <a:pt x="6507552" y="0"/>
                </a:moveTo>
                <a:lnTo>
                  <a:pt x="0" y="0"/>
                </a:lnTo>
                <a:lnTo>
                  <a:pt x="0" y="189311"/>
                </a:lnTo>
                <a:lnTo>
                  <a:pt x="6507552" y="189311"/>
                </a:lnTo>
                <a:lnTo>
                  <a:pt x="650755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1" name="Freeform 11"/>
          <p:cNvSpPr/>
          <p:nvPr/>
        </p:nvSpPr>
        <p:spPr>
          <a:xfrm>
            <a:off x="6716838" y="9060516"/>
            <a:ext cx="1957036" cy="189311"/>
          </a:xfrm>
          <a:custGeom>
            <a:avLst/>
            <a:gdLst/>
            <a:ahLst/>
            <a:cxnLst/>
            <a:rect l="l" t="t" r="r" b="b"/>
            <a:pathLst>
              <a:path w="1957036" h="189311">
                <a:moveTo>
                  <a:pt x="0" y="0"/>
                </a:moveTo>
                <a:lnTo>
                  <a:pt x="1957036" y="0"/>
                </a:lnTo>
                <a:lnTo>
                  <a:pt x="1957036" y="189311"/>
                </a:lnTo>
                <a:lnTo>
                  <a:pt x="0" y="1893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r="-232520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2" name="Freeform 12"/>
          <p:cNvSpPr/>
          <p:nvPr/>
        </p:nvSpPr>
        <p:spPr>
          <a:xfrm rot="-2537400">
            <a:off x="51921" y="7140631"/>
            <a:ext cx="5568917" cy="162005"/>
          </a:xfrm>
          <a:custGeom>
            <a:avLst/>
            <a:gdLst/>
            <a:ahLst/>
            <a:cxnLst/>
            <a:rect l="l" t="t" r="r" b="b"/>
            <a:pathLst>
              <a:path w="5568917" h="162005">
                <a:moveTo>
                  <a:pt x="0" y="0"/>
                </a:moveTo>
                <a:lnTo>
                  <a:pt x="5568917" y="0"/>
                </a:lnTo>
                <a:lnTo>
                  <a:pt x="5568917" y="162005"/>
                </a:lnTo>
                <a:lnTo>
                  <a:pt x="0" y="1620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3" name="Freeform 13"/>
          <p:cNvSpPr/>
          <p:nvPr/>
        </p:nvSpPr>
        <p:spPr>
          <a:xfrm rot="-8363595" flipH="1">
            <a:off x="21927" y="3369280"/>
            <a:ext cx="5628904" cy="163750"/>
          </a:xfrm>
          <a:custGeom>
            <a:avLst/>
            <a:gdLst/>
            <a:ahLst/>
            <a:cxnLst/>
            <a:rect l="l" t="t" r="r" b="b"/>
            <a:pathLst>
              <a:path w="5628904" h="163750">
                <a:moveTo>
                  <a:pt x="5628905" y="0"/>
                </a:moveTo>
                <a:lnTo>
                  <a:pt x="0" y="0"/>
                </a:lnTo>
                <a:lnTo>
                  <a:pt x="0" y="163749"/>
                </a:lnTo>
                <a:lnTo>
                  <a:pt x="5628905" y="163749"/>
                </a:lnTo>
                <a:lnTo>
                  <a:pt x="5628905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4" name="Freeform 14"/>
          <p:cNvSpPr/>
          <p:nvPr/>
        </p:nvSpPr>
        <p:spPr>
          <a:xfrm rot="-5400000">
            <a:off x="4822974" y="5319359"/>
            <a:ext cx="7638717" cy="222217"/>
          </a:xfrm>
          <a:custGeom>
            <a:avLst/>
            <a:gdLst/>
            <a:ahLst/>
            <a:cxnLst/>
            <a:rect l="l" t="t" r="r" b="b"/>
            <a:pathLst>
              <a:path w="7638717" h="222217">
                <a:moveTo>
                  <a:pt x="0" y="0"/>
                </a:moveTo>
                <a:lnTo>
                  <a:pt x="7638717" y="0"/>
                </a:lnTo>
                <a:lnTo>
                  <a:pt x="7638717" y="222218"/>
                </a:lnTo>
                <a:lnTo>
                  <a:pt x="0" y="2222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5" name="Freeform 15"/>
          <p:cNvSpPr/>
          <p:nvPr/>
        </p:nvSpPr>
        <p:spPr>
          <a:xfrm rot="-10800000" flipH="1">
            <a:off x="2153066" y="1465812"/>
            <a:ext cx="6507553" cy="189311"/>
          </a:xfrm>
          <a:custGeom>
            <a:avLst/>
            <a:gdLst/>
            <a:ahLst/>
            <a:cxnLst/>
            <a:rect l="l" t="t" r="r" b="b"/>
            <a:pathLst>
              <a:path w="6507553" h="189311">
                <a:moveTo>
                  <a:pt x="6507552" y="0"/>
                </a:moveTo>
                <a:lnTo>
                  <a:pt x="0" y="0"/>
                </a:lnTo>
                <a:lnTo>
                  <a:pt x="0" y="189311"/>
                </a:lnTo>
                <a:lnTo>
                  <a:pt x="6507552" y="189311"/>
                </a:lnTo>
                <a:lnTo>
                  <a:pt x="650755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6" name="Freeform 16"/>
          <p:cNvSpPr/>
          <p:nvPr/>
        </p:nvSpPr>
        <p:spPr>
          <a:xfrm rot="-10800000">
            <a:off x="690852" y="1474286"/>
            <a:ext cx="2010410" cy="189311"/>
          </a:xfrm>
          <a:custGeom>
            <a:avLst/>
            <a:gdLst/>
            <a:ahLst/>
            <a:cxnLst/>
            <a:rect l="l" t="t" r="r" b="b"/>
            <a:pathLst>
              <a:path w="2010410" h="189311">
                <a:moveTo>
                  <a:pt x="0" y="0"/>
                </a:moveTo>
                <a:lnTo>
                  <a:pt x="2010410" y="0"/>
                </a:lnTo>
                <a:lnTo>
                  <a:pt x="2010410" y="189310"/>
                </a:lnTo>
                <a:lnTo>
                  <a:pt x="0" y="1893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r="-223692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7" name="TextBox 17"/>
          <p:cNvSpPr txBox="1"/>
          <p:nvPr/>
        </p:nvSpPr>
        <p:spPr>
          <a:xfrm>
            <a:off x="560648" y="426273"/>
            <a:ext cx="14089855" cy="10395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110"/>
              </a:lnSpc>
            </a:pPr>
            <a:r>
              <a:rPr lang="en-US" sz="6758">
                <a:solidFill>
                  <a:srgbClr val="343434"/>
                </a:solidFill>
                <a:latin typeface="Now Heavy"/>
                <a:ea typeface="Now Heavy"/>
                <a:cs typeface="Now Heavy"/>
                <a:sym typeface="Now Heavy"/>
              </a:rPr>
              <a:t>Canvas de Proposta de Valor</a:t>
            </a:r>
          </a:p>
        </p:txBody>
      </p:sp>
      <p:sp>
        <p:nvSpPr>
          <p:cNvPr id="18" name="Freeform 18"/>
          <p:cNvSpPr/>
          <p:nvPr/>
        </p:nvSpPr>
        <p:spPr>
          <a:xfrm rot="-2606347">
            <a:off x="9543480" y="1261648"/>
            <a:ext cx="8081390" cy="8125712"/>
          </a:xfrm>
          <a:custGeom>
            <a:avLst/>
            <a:gdLst/>
            <a:ahLst/>
            <a:cxnLst/>
            <a:rect l="l" t="t" r="r" b="b"/>
            <a:pathLst>
              <a:path w="8081390" h="8125712">
                <a:moveTo>
                  <a:pt x="0" y="0"/>
                </a:moveTo>
                <a:lnTo>
                  <a:pt x="8081390" y="0"/>
                </a:lnTo>
                <a:lnTo>
                  <a:pt x="8081390" y="8125712"/>
                </a:lnTo>
                <a:lnTo>
                  <a:pt x="0" y="81257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9" name="Freeform 19"/>
          <p:cNvSpPr/>
          <p:nvPr/>
        </p:nvSpPr>
        <p:spPr>
          <a:xfrm>
            <a:off x="12089859" y="8474619"/>
            <a:ext cx="2848468" cy="569694"/>
          </a:xfrm>
          <a:custGeom>
            <a:avLst/>
            <a:gdLst/>
            <a:ahLst/>
            <a:cxnLst/>
            <a:rect l="l" t="t" r="r" b="b"/>
            <a:pathLst>
              <a:path w="2848468" h="569694">
                <a:moveTo>
                  <a:pt x="0" y="0"/>
                </a:moveTo>
                <a:lnTo>
                  <a:pt x="2848468" y="0"/>
                </a:lnTo>
                <a:lnTo>
                  <a:pt x="2848468" y="569694"/>
                </a:lnTo>
                <a:lnTo>
                  <a:pt x="0" y="56969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0" name="Freeform 20"/>
          <p:cNvSpPr/>
          <p:nvPr/>
        </p:nvSpPr>
        <p:spPr>
          <a:xfrm>
            <a:off x="11829353" y="1629813"/>
            <a:ext cx="2821150" cy="564230"/>
          </a:xfrm>
          <a:custGeom>
            <a:avLst/>
            <a:gdLst/>
            <a:ahLst/>
            <a:cxnLst/>
            <a:rect l="l" t="t" r="r" b="b"/>
            <a:pathLst>
              <a:path w="2821150" h="564230">
                <a:moveTo>
                  <a:pt x="0" y="0"/>
                </a:moveTo>
                <a:lnTo>
                  <a:pt x="2821150" y="0"/>
                </a:lnTo>
                <a:lnTo>
                  <a:pt x="2821150" y="564230"/>
                </a:lnTo>
                <a:lnTo>
                  <a:pt x="0" y="56423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1" name="Freeform 21"/>
          <p:cNvSpPr/>
          <p:nvPr/>
        </p:nvSpPr>
        <p:spPr>
          <a:xfrm rot="-10800000">
            <a:off x="9473352" y="5173703"/>
            <a:ext cx="3798677" cy="228225"/>
          </a:xfrm>
          <a:custGeom>
            <a:avLst/>
            <a:gdLst/>
            <a:ahLst/>
            <a:cxnLst/>
            <a:rect l="l" t="t" r="r" b="b"/>
            <a:pathLst>
              <a:path w="3798677" h="228225">
                <a:moveTo>
                  <a:pt x="0" y="0"/>
                </a:moveTo>
                <a:lnTo>
                  <a:pt x="3798678" y="0"/>
                </a:lnTo>
                <a:lnTo>
                  <a:pt x="3798678" y="228225"/>
                </a:lnTo>
                <a:lnTo>
                  <a:pt x="0" y="2282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r="-106525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2" name="Freeform 22"/>
          <p:cNvSpPr/>
          <p:nvPr/>
        </p:nvSpPr>
        <p:spPr>
          <a:xfrm rot="-3355658">
            <a:off x="12324328" y="3578167"/>
            <a:ext cx="3953871" cy="115022"/>
          </a:xfrm>
          <a:custGeom>
            <a:avLst/>
            <a:gdLst/>
            <a:ahLst/>
            <a:cxnLst/>
            <a:rect l="l" t="t" r="r" b="b"/>
            <a:pathLst>
              <a:path w="3953871" h="115022">
                <a:moveTo>
                  <a:pt x="0" y="0"/>
                </a:moveTo>
                <a:lnTo>
                  <a:pt x="3953870" y="0"/>
                </a:lnTo>
                <a:lnTo>
                  <a:pt x="3953870" y="115022"/>
                </a:lnTo>
                <a:lnTo>
                  <a:pt x="0" y="1150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3" name="Freeform 23"/>
          <p:cNvSpPr/>
          <p:nvPr/>
        </p:nvSpPr>
        <p:spPr>
          <a:xfrm rot="3216589" flipH="1">
            <a:off x="12308997" y="6879729"/>
            <a:ext cx="4196725" cy="122087"/>
          </a:xfrm>
          <a:custGeom>
            <a:avLst/>
            <a:gdLst/>
            <a:ahLst/>
            <a:cxnLst/>
            <a:rect l="l" t="t" r="r" b="b"/>
            <a:pathLst>
              <a:path w="4196725" h="122087">
                <a:moveTo>
                  <a:pt x="4196725" y="0"/>
                </a:moveTo>
                <a:lnTo>
                  <a:pt x="0" y="0"/>
                </a:lnTo>
                <a:lnTo>
                  <a:pt x="0" y="122086"/>
                </a:lnTo>
                <a:lnTo>
                  <a:pt x="4196725" y="122086"/>
                </a:lnTo>
                <a:lnTo>
                  <a:pt x="4196725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4" name="Freeform 24"/>
          <p:cNvSpPr/>
          <p:nvPr/>
        </p:nvSpPr>
        <p:spPr>
          <a:xfrm>
            <a:off x="5026386" y="1663596"/>
            <a:ext cx="3288458" cy="705524"/>
          </a:xfrm>
          <a:custGeom>
            <a:avLst/>
            <a:gdLst/>
            <a:ahLst/>
            <a:cxnLst/>
            <a:rect l="l" t="t" r="r" b="b"/>
            <a:pathLst>
              <a:path w="3288458" h="705524">
                <a:moveTo>
                  <a:pt x="0" y="0"/>
                </a:moveTo>
                <a:lnTo>
                  <a:pt x="3288458" y="0"/>
                </a:lnTo>
                <a:lnTo>
                  <a:pt x="3288458" y="705524"/>
                </a:lnTo>
                <a:lnTo>
                  <a:pt x="0" y="70552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5" name="Freeform 25"/>
          <p:cNvSpPr/>
          <p:nvPr/>
        </p:nvSpPr>
        <p:spPr>
          <a:xfrm>
            <a:off x="5272996" y="8419599"/>
            <a:ext cx="2959664" cy="624714"/>
          </a:xfrm>
          <a:custGeom>
            <a:avLst/>
            <a:gdLst/>
            <a:ahLst/>
            <a:cxnLst/>
            <a:rect l="l" t="t" r="r" b="b"/>
            <a:pathLst>
              <a:path w="2959664" h="624714">
                <a:moveTo>
                  <a:pt x="0" y="0"/>
                </a:moveTo>
                <a:lnTo>
                  <a:pt x="2959664" y="0"/>
                </a:lnTo>
                <a:lnTo>
                  <a:pt x="2959664" y="624714"/>
                </a:lnTo>
                <a:lnTo>
                  <a:pt x="0" y="62471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b="-42990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6" name="Freeform 26"/>
          <p:cNvSpPr/>
          <p:nvPr/>
        </p:nvSpPr>
        <p:spPr>
          <a:xfrm rot="-5400000">
            <a:off x="-955074" y="5204705"/>
            <a:ext cx="4138997" cy="451527"/>
          </a:xfrm>
          <a:custGeom>
            <a:avLst/>
            <a:gdLst/>
            <a:ahLst/>
            <a:cxnLst/>
            <a:rect l="l" t="t" r="r" b="b"/>
            <a:pathLst>
              <a:path w="4138997" h="451527">
                <a:moveTo>
                  <a:pt x="0" y="0"/>
                </a:moveTo>
                <a:lnTo>
                  <a:pt x="4138998" y="0"/>
                </a:lnTo>
                <a:lnTo>
                  <a:pt x="4138998" y="451526"/>
                </a:lnTo>
                <a:lnTo>
                  <a:pt x="0" y="45152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7" name="Freeform 27"/>
          <p:cNvSpPr/>
          <p:nvPr/>
        </p:nvSpPr>
        <p:spPr>
          <a:xfrm rot="5400000">
            <a:off x="16186235" y="5054341"/>
            <a:ext cx="2901705" cy="467508"/>
          </a:xfrm>
          <a:custGeom>
            <a:avLst/>
            <a:gdLst/>
            <a:ahLst/>
            <a:cxnLst/>
            <a:rect l="l" t="t" r="r" b="b"/>
            <a:pathLst>
              <a:path w="2901705" h="467508">
                <a:moveTo>
                  <a:pt x="0" y="0"/>
                </a:moveTo>
                <a:lnTo>
                  <a:pt x="2901705" y="0"/>
                </a:lnTo>
                <a:lnTo>
                  <a:pt x="2901705" y="467508"/>
                </a:lnTo>
                <a:lnTo>
                  <a:pt x="0" y="467508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r="-545" b="-88352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8" name="Freeform 28"/>
          <p:cNvSpPr/>
          <p:nvPr/>
        </p:nvSpPr>
        <p:spPr>
          <a:xfrm rot="-5537558">
            <a:off x="16219442" y="5281267"/>
            <a:ext cx="1909744" cy="381949"/>
          </a:xfrm>
          <a:custGeom>
            <a:avLst/>
            <a:gdLst/>
            <a:ahLst/>
            <a:cxnLst/>
            <a:rect l="l" t="t" r="r" b="b"/>
            <a:pathLst>
              <a:path w="1909744" h="381949">
                <a:moveTo>
                  <a:pt x="0" y="0"/>
                </a:moveTo>
                <a:lnTo>
                  <a:pt x="1909744" y="0"/>
                </a:lnTo>
                <a:lnTo>
                  <a:pt x="1909744" y="381949"/>
                </a:lnTo>
                <a:lnTo>
                  <a:pt x="0" y="381949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9" name="Freeform 29"/>
          <p:cNvSpPr/>
          <p:nvPr/>
        </p:nvSpPr>
        <p:spPr>
          <a:xfrm>
            <a:off x="4011258" y="4468721"/>
            <a:ext cx="1475037" cy="1355190"/>
          </a:xfrm>
          <a:custGeom>
            <a:avLst/>
            <a:gdLst/>
            <a:ahLst/>
            <a:cxnLst/>
            <a:rect l="l" t="t" r="r" b="b"/>
            <a:pathLst>
              <a:path w="1475037" h="1355190">
                <a:moveTo>
                  <a:pt x="0" y="0"/>
                </a:moveTo>
                <a:lnTo>
                  <a:pt x="1475037" y="0"/>
                </a:lnTo>
                <a:lnTo>
                  <a:pt x="1475037" y="1355190"/>
                </a:lnTo>
                <a:lnTo>
                  <a:pt x="0" y="1355190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0" name="Freeform 30"/>
          <p:cNvSpPr/>
          <p:nvPr/>
        </p:nvSpPr>
        <p:spPr>
          <a:xfrm>
            <a:off x="12500606" y="4588188"/>
            <a:ext cx="1478645" cy="1399255"/>
          </a:xfrm>
          <a:custGeom>
            <a:avLst/>
            <a:gdLst/>
            <a:ahLst/>
            <a:cxnLst/>
            <a:rect l="l" t="t" r="r" b="b"/>
            <a:pathLst>
              <a:path w="1478645" h="1399255">
                <a:moveTo>
                  <a:pt x="0" y="0"/>
                </a:moveTo>
                <a:lnTo>
                  <a:pt x="1478645" y="0"/>
                </a:lnTo>
                <a:lnTo>
                  <a:pt x="1478645" y="1399255"/>
                </a:lnTo>
                <a:lnTo>
                  <a:pt x="0" y="1399255"/>
                </a:lnTo>
                <a:lnTo>
                  <a:pt x="0" y="0"/>
                </a:lnTo>
                <a:close/>
              </a:path>
            </a:pathLst>
          </a:custGeom>
          <a:blipFill>
            <a:blip r:embed="rId21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1" name="TextBox 31"/>
          <p:cNvSpPr txBox="1"/>
          <p:nvPr/>
        </p:nvSpPr>
        <p:spPr>
          <a:xfrm>
            <a:off x="4528716" y="1697120"/>
            <a:ext cx="3369480" cy="426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261"/>
              </a:lnSpc>
            </a:pPr>
            <a:r>
              <a:rPr lang="en-US" sz="2329">
                <a:solidFill>
                  <a:srgbClr val="2B3825"/>
                </a:solidFill>
                <a:latin typeface="AC Feel Free"/>
                <a:ea typeface="AC Feel Free"/>
                <a:cs typeface="AC Feel Free"/>
                <a:sym typeface="AC Feel Free"/>
              </a:rPr>
              <a:t>Criadores de ganho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4528716" y="8509747"/>
            <a:ext cx="3369480" cy="426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261"/>
              </a:lnSpc>
            </a:pPr>
            <a:r>
              <a:rPr lang="en-US" sz="2329">
                <a:solidFill>
                  <a:srgbClr val="2B3825"/>
                </a:solidFill>
                <a:latin typeface="AC Feel Free"/>
                <a:ea typeface="AC Feel Free"/>
                <a:cs typeface="AC Feel Free"/>
                <a:sym typeface="AC Feel Free"/>
              </a:rPr>
              <a:t>Aliviam as  dores</a:t>
            </a:r>
          </a:p>
        </p:txBody>
      </p:sp>
      <p:sp>
        <p:nvSpPr>
          <p:cNvPr id="33" name="TextBox 33"/>
          <p:cNvSpPr txBox="1"/>
          <p:nvPr/>
        </p:nvSpPr>
        <p:spPr>
          <a:xfrm rot="-5400000">
            <a:off x="-608415" y="5302834"/>
            <a:ext cx="3369480" cy="426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61"/>
              </a:lnSpc>
            </a:pPr>
            <a:r>
              <a:rPr lang="en-US" sz="2329">
                <a:solidFill>
                  <a:srgbClr val="2B3825"/>
                </a:solidFill>
                <a:latin typeface="AC Feel Free"/>
                <a:ea typeface="AC Feel Free"/>
                <a:cs typeface="AC Feel Free"/>
                <a:sym typeface="AC Feel Free"/>
              </a:rPr>
              <a:t>Produtos e Serviços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824772" y="9279114"/>
            <a:ext cx="7407888" cy="5297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07"/>
              </a:lnSpc>
            </a:pPr>
            <a:r>
              <a:rPr lang="en-US" sz="2862">
                <a:solidFill>
                  <a:srgbClr val="2B3825"/>
                </a:solidFill>
                <a:latin typeface="AC Feel Free"/>
                <a:ea typeface="AC Feel Free"/>
                <a:cs typeface="AC Feel Free"/>
                <a:sym typeface="AC Feel Free"/>
              </a:rPr>
              <a:t>Proposta de valor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0064601" y="9279114"/>
            <a:ext cx="7407888" cy="5297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07"/>
              </a:lnSpc>
            </a:pPr>
            <a:r>
              <a:rPr lang="en-US" sz="2862">
                <a:solidFill>
                  <a:srgbClr val="2B3825"/>
                </a:solidFill>
                <a:latin typeface="AC Feel Free"/>
                <a:ea typeface="AC Feel Free"/>
                <a:cs typeface="AC Feel Free"/>
                <a:sym typeface="AC Feel Free"/>
              </a:rPr>
              <a:t>Segmentos de clientes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2003973" y="1752280"/>
            <a:ext cx="2471910" cy="3605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01"/>
              </a:lnSpc>
            </a:pPr>
            <a:r>
              <a:rPr lang="en-US" sz="1929">
                <a:solidFill>
                  <a:srgbClr val="2B3825"/>
                </a:solidFill>
                <a:latin typeface="AC Feel Free"/>
                <a:ea typeface="AC Feel Free"/>
                <a:cs typeface="AC Feel Free"/>
                <a:sym typeface="AC Feel Free"/>
              </a:rPr>
              <a:t>Ganhos do cliente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2937472" y="8407425"/>
            <a:ext cx="1662146" cy="6469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92"/>
              </a:lnSpc>
            </a:pPr>
            <a:r>
              <a:rPr lang="en-US" sz="1851">
                <a:solidFill>
                  <a:srgbClr val="2B3825"/>
                </a:solidFill>
                <a:latin typeface="AC Feel Free"/>
                <a:ea typeface="AC Feel Free"/>
                <a:cs typeface="AC Feel Free"/>
                <a:sym typeface="AC Feel Free"/>
              </a:rPr>
              <a:t>Dores do Cliente</a:t>
            </a:r>
          </a:p>
        </p:txBody>
      </p:sp>
      <p:sp>
        <p:nvSpPr>
          <p:cNvPr id="38" name="TextBox 38"/>
          <p:cNvSpPr txBox="1"/>
          <p:nvPr/>
        </p:nvSpPr>
        <p:spPr>
          <a:xfrm rot="5400000">
            <a:off x="15756694" y="4943964"/>
            <a:ext cx="3369480" cy="836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61"/>
              </a:lnSpc>
            </a:pPr>
            <a:r>
              <a:rPr lang="en-US" sz="2329">
                <a:solidFill>
                  <a:srgbClr val="2B3825"/>
                </a:solidFill>
                <a:latin typeface="AC Feel Free"/>
                <a:ea typeface="AC Feel Free"/>
                <a:cs typeface="AC Feel Free"/>
                <a:sym typeface="AC Feel Free"/>
              </a:rPr>
              <a:t>Tarefas do </a:t>
            </a:r>
          </a:p>
          <a:p>
            <a:pPr algn="ctr">
              <a:lnSpc>
                <a:spcPts val="3261"/>
              </a:lnSpc>
            </a:pPr>
            <a:r>
              <a:rPr lang="en-US" sz="2329">
                <a:solidFill>
                  <a:srgbClr val="2B3825"/>
                </a:solidFill>
                <a:latin typeface="AC Feel Free"/>
                <a:ea typeface="AC Feel Free"/>
                <a:cs typeface="AC Feel Free"/>
                <a:sym typeface="AC Feel Free"/>
              </a:rPr>
              <a:t>cliente</a:t>
            </a:r>
          </a:p>
        </p:txBody>
      </p:sp>
      <p:sp>
        <p:nvSpPr>
          <p:cNvPr id="48" name="Rectangle 1">
            <a:extLst>
              <a:ext uri="{FF2B5EF4-FFF2-40B4-BE49-F238E27FC236}">
                <a16:creationId xmlns:a16="http://schemas.microsoft.com/office/drawing/2014/main" id="{689928BE-B787-FD35-1E1C-3DDC9579CBC3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10822518" y="2463106"/>
            <a:ext cx="2936556" cy="25853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Acesso a eventos culturais, esportivos e educacionais da faculdade.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Oportunidades de networking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Participação em atividades</a:t>
            </a:r>
          </a:p>
        </p:txBody>
      </p:sp>
      <p:sp>
        <p:nvSpPr>
          <p:cNvPr id="56" name="Rectangle 1">
            <a:extLst>
              <a:ext uri="{FF2B5EF4-FFF2-40B4-BE49-F238E27FC236}">
                <a16:creationId xmlns:a16="http://schemas.microsoft.com/office/drawing/2014/main" id="{448B863A-3B1F-BCF4-D2C2-77276F0F3BE0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13992297" y="4191354"/>
            <a:ext cx="2936556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Ficar informados sobre os eventos.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pt-BR" altLang="pt-BR" dirty="0">
                <a:latin typeface="Arial" panose="020B0604020202020204" pitchFamily="34" charset="0"/>
              </a:rPr>
              <a:t>Buscar acessar os meios de comunicação com a faculdade</a:t>
            </a: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7" name="Rectangle 1">
            <a:extLst>
              <a:ext uri="{FF2B5EF4-FFF2-40B4-BE49-F238E27FC236}">
                <a16:creationId xmlns:a16="http://schemas.microsoft.com/office/drawing/2014/main" id="{969FD538-2039-EC4F-6164-B0C146E75791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10984259" y="5598369"/>
            <a:ext cx="2806794" cy="25853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Falta de conhecimento ou comunicação sobre os eventos internos da faculdade.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Dificuldade em acessar ou participar dos eventos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Desconexão entre a sociedade e a instituição.</a:t>
            </a:r>
          </a:p>
        </p:txBody>
      </p:sp>
      <p:sp>
        <p:nvSpPr>
          <p:cNvPr id="58" name="Rectangle 1">
            <a:extLst>
              <a:ext uri="{FF2B5EF4-FFF2-40B4-BE49-F238E27FC236}">
                <a16:creationId xmlns:a16="http://schemas.microsoft.com/office/drawing/2014/main" id="{A7E8F9F5-1116-26BF-B410-15DC710B3BA8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5431504" y="2238663"/>
            <a:ext cx="3141263" cy="25853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Aumenta a integração entre a faculdade e a comunidade.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Fortalece o reconhecimento e a reputação da instituição.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Cria oportunidades para aprendizado, entretenimento e colaboração entre os cidadãos e a faculdade.</a:t>
            </a:r>
          </a:p>
        </p:txBody>
      </p:sp>
      <p:sp>
        <p:nvSpPr>
          <p:cNvPr id="59" name="Rectangle 1">
            <a:extLst>
              <a:ext uri="{FF2B5EF4-FFF2-40B4-BE49-F238E27FC236}">
                <a16:creationId xmlns:a16="http://schemas.microsoft.com/office/drawing/2014/main" id="{556E9FA1-2773-6F3F-A448-F3304B25750C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4717115" y="5817902"/>
            <a:ext cx="3141263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Centraliza e facilita a divulgação dos eventos.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Reduz as barreiras de acesso aos eventos.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Promove a inclusão e acolhimento da comunidade em atividades universitárias..</a:t>
            </a:r>
          </a:p>
        </p:txBody>
      </p:sp>
      <p:sp>
        <p:nvSpPr>
          <p:cNvPr id="60" name="Rectangle 1">
            <a:extLst>
              <a:ext uri="{FF2B5EF4-FFF2-40B4-BE49-F238E27FC236}">
                <a16:creationId xmlns:a16="http://schemas.microsoft.com/office/drawing/2014/main" id="{C74568C6-BC81-1ACB-F237-E6D3AF831E4C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1380455" y="3875845"/>
            <a:ext cx="3159735" cy="25853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Um portal online ou aplicativo para acessar informações de eventos.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Parcerias com a comunidade e empresas locais para eventos conjuntos..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9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95755" y="1885835"/>
            <a:ext cx="9300616" cy="6859813"/>
          </a:xfrm>
          <a:custGeom>
            <a:avLst/>
            <a:gdLst/>
            <a:ahLst/>
            <a:cxnLst/>
            <a:rect l="l" t="t" r="r" b="b"/>
            <a:pathLst>
              <a:path w="9300616" h="6859813">
                <a:moveTo>
                  <a:pt x="0" y="0"/>
                </a:moveTo>
                <a:lnTo>
                  <a:pt x="9300616" y="0"/>
                </a:lnTo>
                <a:lnTo>
                  <a:pt x="9300616" y="6859813"/>
                </a:lnTo>
                <a:lnTo>
                  <a:pt x="0" y="68598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TextBox 5"/>
          <p:cNvSpPr txBox="1"/>
          <p:nvPr/>
        </p:nvSpPr>
        <p:spPr>
          <a:xfrm>
            <a:off x="10315448" y="2728653"/>
            <a:ext cx="6350770" cy="7455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39"/>
              </a:lnSpc>
              <a:spcBef>
                <a:spcPct val="0"/>
              </a:spcBef>
            </a:pPr>
            <a:r>
              <a:rPr lang="en-US" sz="2799" spc="-69" dirty="0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TAM: </a:t>
            </a:r>
            <a:r>
              <a:rPr lang="en-US" sz="2799" spc="-69" dirty="0">
                <a:solidFill>
                  <a:srgbClr val="000000"/>
                </a:solidFill>
                <a:latin typeface="Telegraf"/>
                <a:ea typeface="Telegraf Bold"/>
                <a:cs typeface="Telegraf Bold"/>
                <a:sym typeface="Telegraf"/>
              </a:rPr>
              <a:t>9.142 alunos da Facens, incluso formados e formandos</a:t>
            </a:r>
            <a:endParaRPr lang="en-US" sz="2799" spc="-69" dirty="0">
              <a:solidFill>
                <a:srgbClr val="000000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318901" y="4585035"/>
            <a:ext cx="5887164" cy="7455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39"/>
              </a:lnSpc>
              <a:spcBef>
                <a:spcPct val="0"/>
              </a:spcBef>
            </a:pPr>
            <a:r>
              <a:rPr lang="en-US" sz="2799" spc="-69" dirty="0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SAM: </a:t>
            </a:r>
            <a:r>
              <a:rPr lang="en-US" sz="2799" spc="-69" dirty="0">
                <a:solidFill>
                  <a:srgbClr val="000000"/>
                </a:solidFill>
                <a:latin typeface="Telegraf"/>
                <a:ea typeface="Telegraf Bold"/>
                <a:cs typeface="Telegraf Bold"/>
                <a:sym typeface="Telegraf"/>
              </a:rPr>
              <a:t>30.000 estudantes universitários, da cidade de Sorocaba </a:t>
            </a:r>
            <a:endParaRPr lang="en-US" sz="2799" spc="-69" dirty="0">
              <a:solidFill>
                <a:srgbClr val="000000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0164164" y="6919867"/>
            <a:ext cx="6502054" cy="7455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39"/>
              </a:lnSpc>
              <a:spcBef>
                <a:spcPct val="0"/>
              </a:spcBef>
            </a:pPr>
            <a:r>
              <a:rPr lang="en-US" sz="2799" spc="-69" dirty="0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SOM: </a:t>
            </a:r>
            <a:r>
              <a:rPr lang="en-US" sz="2799" spc="-69" dirty="0">
                <a:solidFill>
                  <a:srgbClr val="000000"/>
                </a:solidFill>
                <a:latin typeface="Telegraf"/>
                <a:ea typeface="Telegraf Bold"/>
                <a:cs typeface="Telegraf Bold"/>
                <a:sym typeface="Telegraf"/>
              </a:rPr>
              <a:t>70.000 estudantes universitários, da </a:t>
            </a:r>
            <a:r>
              <a:rPr lang="en-US" sz="2799" spc="-69" dirty="0" err="1">
                <a:solidFill>
                  <a:srgbClr val="000000"/>
                </a:solidFill>
                <a:latin typeface="Telegraf"/>
                <a:ea typeface="Telegraf Bold"/>
                <a:cs typeface="Telegraf Bold"/>
                <a:sym typeface="Telegraf"/>
              </a:rPr>
              <a:t>região</a:t>
            </a:r>
            <a:r>
              <a:rPr lang="en-US" sz="2799" spc="-69" dirty="0">
                <a:solidFill>
                  <a:srgbClr val="000000"/>
                </a:solidFill>
                <a:latin typeface="Telegraf"/>
                <a:ea typeface="Telegraf Bold"/>
                <a:cs typeface="Telegraf Bold"/>
                <a:sym typeface="Telegraf"/>
              </a:rPr>
              <a:t> </a:t>
            </a:r>
            <a:r>
              <a:rPr lang="en-US" sz="2799" spc="-69" dirty="0" err="1">
                <a:solidFill>
                  <a:srgbClr val="000000"/>
                </a:solidFill>
                <a:latin typeface="Telegraf"/>
                <a:ea typeface="Telegraf Bold"/>
                <a:cs typeface="Telegraf Bold"/>
                <a:sym typeface="Telegraf"/>
              </a:rPr>
              <a:t>metropolitana</a:t>
            </a:r>
            <a:r>
              <a:rPr lang="en-US" sz="2799" spc="-69" dirty="0">
                <a:solidFill>
                  <a:srgbClr val="000000"/>
                </a:solidFill>
                <a:latin typeface="Telegraf"/>
                <a:ea typeface="Telegraf Bold"/>
                <a:cs typeface="Telegraf Bold"/>
                <a:sym typeface="Telegraf"/>
              </a:rPr>
              <a:t> de Sorocaba </a:t>
            </a:r>
            <a:endParaRPr lang="en-US" sz="2799" spc="-69" dirty="0">
              <a:solidFill>
                <a:srgbClr val="000000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408756" y="461168"/>
            <a:ext cx="17470489" cy="8264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82"/>
              </a:lnSpc>
            </a:pPr>
            <a:r>
              <a:rPr lang="en-US" sz="7261" spc="-479">
                <a:solidFill>
                  <a:srgbClr val="000000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Mercado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67410" y="-1562130"/>
            <a:ext cx="18822820" cy="13411259"/>
          </a:xfrm>
          <a:custGeom>
            <a:avLst/>
            <a:gdLst/>
            <a:ahLst/>
            <a:cxnLst/>
            <a:rect l="l" t="t" r="r" b="b"/>
            <a:pathLst>
              <a:path w="18822820" h="13411259">
                <a:moveTo>
                  <a:pt x="0" y="0"/>
                </a:moveTo>
                <a:lnTo>
                  <a:pt x="18822820" y="0"/>
                </a:lnTo>
                <a:lnTo>
                  <a:pt x="18822820" y="13411260"/>
                </a:lnTo>
                <a:lnTo>
                  <a:pt x="0" y="134112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</a:blip>
            <a:stretch>
              <a:fillRect/>
            </a:stretch>
          </a:blipFill>
        </p:spPr>
        <p:txBody>
          <a:bodyPr/>
          <a:lstStyle/>
          <a:p>
            <a:endParaRPr lang="pt-BR" dirty="0"/>
          </a:p>
        </p:txBody>
      </p:sp>
      <p:grpSp>
        <p:nvGrpSpPr>
          <p:cNvPr id="3" name="Group 3"/>
          <p:cNvGrpSpPr/>
          <p:nvPr/>
        </p:nvGrpSpPr>
        <p:grpSpPr>
          <a:xfrm>
            <a:off x="2195188" y="1997599"/>
            <a:ext cx="1744314" cy="185699"/>
            <a:chOff x="0" y="0"/>
            <a:chExt cx="459408" cy="4890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59408" cy="48908"/>
            </a:xfrm>
            <a:custGeom>
              <a:avLst/>
              <a:gdLst/>
              <a:ahLst/>
              <a:cxnLst/>
              <a:rect l="l" t="t" r="r" b="b"/>
              <a:pathLst>
                <a:path w="459408" h="48908">
                  <a:moveTo>
                    <a:pt x="0" y="0"/>
                  </a:moveTo>
                  <a:lnTo>
                    <a:pt x="459408" y="0"/>
                  </a:lnTo>
                  <a:lnTo>
                    <a:pt x="459408" y="48908"/>
                  </a:lnTo>
                  <a:lnTo>
                    <a:pt x="0" y="48908"/>
                  </a:lnTo>
                  <a:close/>
                </a:path>
              </a:pathLst>
            </a:custGeom>
            <a:solidFill>
              <a:srgbClr val="0B5CF4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38100"/>
              <a:ext cx="459408" cy="108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53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2001597" y="595039"/>
            <a:ext cx="14441734" cy="973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63"/>
              </a:lnSpc>
            </a:pPr>
            <a:r>
              <a:rPr lang="en-US" sz="6939" spc="-457" dirty="0">
                <a:solidFill>
                  <a:srgbClr val="0B5CF4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Documentação Inicial do Projeto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23953" y="3220463"/>
            <a:ext cx="15920094" cy="3809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118"/>
              </a:lnSpc>
            </a:pPr>
            <a:r>
              <a:rPr lang="en-US" sz="3200" b="1" dirty="0" err="1">
                <a:latin typeface="Arial" panose="020B0604020202020204" pitchFamily="34" charset="0"/>
                <a:ea typeface="Montserrat"/>
                <a:cs typeface="Arial" panose="020B0604020202020204" pitchFamily="34" charset="0"/>
                <a:sym typeface="Montserrat Bold"/>
              </a:rPr>
              <a:t>Campus_Hub</a:t>
            </a:r>
            <a:endParaRPr lang="en-US" sz="3200" b="1" dirty="0">
              <a:latin typeface="Arial" panose="020B0604020202020204" pitchFamily="34" charset="0"/>
              <a:ea typeface="Montserrat"/>
              <a:cs typeface="Arial" panose="020B0604020202020204" pitchFamily="34" charset="0"/>
              <a:sym typeface="Montserrat Bold"/>
            </a:endParaRPr>
          </a:p>
          <a:p>
            <a:pPr algn="l">
              <a:lnSpc>
                <a:spcPts val="6118"/>
              </a:lnSpc>
            </a:pPr>
            <a:r>
              <a:rPr lang="en-US" sz="3200" b="1" dirty="0">
                <a:latin typeface="Arial" panose="020B0604020202020204" pitchFamily="34" charset="0"/>
                <a:ea typeface="Montserrat"/>
                <a:cs typeface="Arial" panose="020B0604020202020204" pitchFamily="34" charset="0"/>
                <a:sym typeface="Montserrat"/>
              </a:rPr>
              <a:t>	1. </a:t>
            </a:r>
            <a:r>
              <a:rPr lang="en-US" sz="3200" b="1" dirty="0" err="1">
                <a:latin typeface="Arial" panose="020B0604020202020204" pitchFamily="34" charset="0"/>
                <a:ea typeface="Montserrat"/>
                <a:cs typeface="Arial" panose="020B0604020202020204" pitchFamily="34" charset="0"/>
                <a:sym typeface="Montserrat"/>
              </a:rPr>
              <a:t>Cenário</a:t>
            </a:r>
            <a:r>
              <a:rPr lang="en-US" sz="3200" b="1" dirty="0">
                <a:latin typeface="Arial" panose="020B0604020202020204" pitchFamily="34" charset="0"/>
                <a:ea typeface="Montserrat"/>
                <a:cs typeface="Arial" panose="020B0604020202020204" pitchFamily="34" charset="0"/>
                <a:sym typeface="Montserrat"/>
              </a:rPr>
              <a:t>, </a:t>
            </a:r>
            <a:r>
              <a:rPr lang="en-US" sz="3200" b="1" dirty="0" err="1">
                <a:latin typeface="Arial" panose="020B0604020202020204" pitchFamily="34" charset="0"/>
                <a:ea typeface="Montserrat"/>
                <a:cs typeface="Arial" panose="020B0604020202020204" pitchFamily="34" charset="0"/>
                <a:sym typeface="Montserrat"/>
              </a:rPr>
              <a:t>viabilidade</a:t>
            </a:r>
            <a:r>
              <a:rPr lang="en-US" sz="3200" b="1" dirty="0">
                <a:latin typeface="Arial" panose="020B0604020202020204" pitchFamily="34" charset="0"/>
                <a:ea typeface="Montserrat"/>
                <a:cs typeface="Arial" panose="020B0604020202020204" pitchFamily="34" charset="0"/>
                <a:sym typeface="Montserrat"/>
              </a:rPr>
              <a:t> e </a:t>
            </a:r>
            <a:r>
              <a:rPr lang="en-US" sz="3200" b="1" dirty="0" err="1">
                <a:latin typeface="Arial" panose="020B0604020202020204" pitchFamily="34" charset="0"/>
                <a:ea typeface="Montserrat"/>
                <a:cs typeface="Arial" panose="020B0604020202020204" pitchFamily="34" charset="0"/>
                <a:sym typeface="Montserrat"/>
              </a:rPr>
              <a:t>relevância</a:t>
            </a:r>
            <a:r>
              <a:rPr lang="en-US" sz="3200" b="1" dirty="0">
                <a:latin typeface="Arial" panose="020B0604020202020204" pitchFamily="34" charset="0"/>
                <a:ea typeface="Montserrat"/>
                <a:cs typeface="Arial" panose="020B0604020202020204" pitchFamily="34" charset="0"/>
                <a:sym typeface="Montserrat"/>
              </a:rPr>
              <a:t>:</a:t>
            </a:r>
          </a:p>
          <a:p>
            <a:pPr algn="l">
              <a:lnSpc>
                <a:spcPts val="6118"/>
              </a:lnSpc>
            </a:pPr>
            <a:r>
              <a:rPr lang="pt-BR" sz="3200" dirty="0">
                <a:latin typeface="Arial" panose="020B0604020202020204" pitchFamily="34" charset="0"/>
                <a:ea typeface="Montserrat"/>
                <a:cs typeface="Arial" panose="020B0604020202020204" pitchFamily="34" charset="0"/>
                <a:sym typeface="Montserrat"/>
              </a:rPr>
              <a:t>Com a crescente digitalização, a divulgação de eventos educacionais precisa ser mais eficiente. Este trabalho </a:t>
            </a:r>
            <a:r>
              <a:rPr lang="pt-BR" sz="3200" u="sng" dirty="0">
                <a:latin typeface="Arial" panose="020B0604020202020204" pitchFamily="34" charset="0"/>
                <a:ea typeface="Montserrat"/>
                <a:cs typeface="Arial" panose="020B0604020202020204" pitchFamily="34" charset="0"/>
                <a:sym typeface="Montserrat"/>
              </a:rPr>
              <a:t>apresenta</a:t>
            </a:r>
            <a:r>
              <a:rPr lang="pt-BR" sz="3200" dirty="0">
                <a:latin typeface="Arial" panose="020B0604020202020204" pitchFamily="34" charset="0"/>
                <a:ea typeface="Montserrat"/>
                <a:cs typeface="Arial" panose="020B0604020202020204" pitchFamily="34" charset="0"/>
                <a:sym typeface="Montserrat"/>
              </a:rPr>
              <a:t> uma plataforma que busca facilitar a divulgação desses eventos, aumentar a participação da comunidade e fortalecer a vida acadêmica.</a:t>
            </a:r>
            <a:endParaRPr lang="en-US" sz="3200" dirty="0">
              <a:latin typeface="Arial" panose="020B0604020202020204" pitchFamily="34" charset="0"/>
              <a:ea typeface="Montserrat"/>
              <a:cs typeface="Arial" panose="020B0604020202020204" pitchFamily="34" charset="0"/>
              <a:sym typeface="Montserrat"/>
            </a:endParaRPr>
          </a:p>
        </p:txBody>
      </p:sp>
      <p:sp>
        <p:nvSpPr>
          <p:cNvPr id="8" name="Freeform 8"/>
          <p:cNvSpPr/>
          <p:nvPr/>
        </p:nvSpPr>
        <p:spPr>
          <a:xfrm rot="5400000">
            <a:off x="15206931" y="7205931"/>
            <a:ext cx="1606794" cy="4555344"/>
          </a:xfrm>
          <a:custGeom>
            <a:avLst/>
            <a:gdLst/>
            <a:ahLst/>
            <a:cxnLst/>
            <a:rect l="l" t="t" r="r" b="b"/>
            <a:pathLst>
              <a:path w="1606794" h="4555344">
                <a:moveTo>
                  <a:pt x="0" y="0"/>
                </a:moveTo>
                <a:lnTo>
                  <a:pt x="1606794" y="0"/>
                </a:lnTo>
                <a:lnTo>
                  <a:pt x="1606794" y="4555344"/>
                </a:lnTo>
                <a:lnTo>
                  <a:pt x="0" y="45553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67410" y="-1562130"/>
            <a:ext cx="18822820" cy="13411259"/>
          </a:xfrm>
          <a:custGeom>
            <a:avLst/>
            <a:gdLst/>
            <a:ahLst/>
            <a:cxnLst/>
            <a:rect l="l" t="t" r="r" b="b"/>
            <a:pathLst>
              <a:path w="18822820" h="13411259">
                <a:moveTo>
                  <a:pt x="0" y="0"/>
                </a:moveTo>
                <a:lnTo>
                  <a:pt x="18822820" y="0"/>
                </a:lnTo>
                <a:lnTo>
                  <a:pt x="18822820" y="13411260"/>
                </a:lnTo>
                <a:lnTo>
                  <a:pt x="0" y="134112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</a:blip>
            <a:stretch>
              <a:fillRect/>
            </a:stretch>
          </a:blipFill>
        </p:spPr>
        <p:txBody>
          <a:bodyPr/>
          <a:lstStyle/>
          <a:p>
            <a:endParaRPr lang="pt-BR" dirty="0"/>
          </a:p>
        </p:txBody>
      </p:sp>
      <p:grpSp>
        <p:nvGrpSpPr>
          <p:cNvPr id="3" name="Group 3"/>
          <p:cNvGrpSpPr/>
          <p:nvPr/>
        </p:nvGrpSpPr>
        <p:grpSpPr>
          <a:xfrm>
            <a:off x="2195188" y="1997599"/>
            <a:ext cx="1744314" cy="185699"/>
            <a:chOff x="0" y="0"/>
            <a:chExt cx="459408" cy="4890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59408" cy="48908"/>
            </a:xfrm>
            <a:custGeom>
              <a:avLst/>
              <a:gdLst/>
              <a:ahLst/>
              <a:cxnLst/>
              <a:rect l="l" t="t" r="r" b="b"/>
              <a:pathLst>
                <a:path w="459408" h="48908">
                  <a:moveTo>
                    <a:pt x="0" y="0"/>
                  </a:moveTo>
                  <a:lnTo>
                    <a:pt x="459408" y="0"/>
                  </a:lnTo>
                  <a:lnTo>
                    <a:pt x="459408" y="48908"/>
                  </a:lnTo>
                  <a:lnTo>
                    <a:pt x="0" y="48908"/>
                  </a:lnTo>
                  <a:close/>
                </a:path>
              </a:pathLst>
            </a:custGeom>
            <a:solidFill>
              <a:srgbClr val="0B5CF4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38100"/>
              <a:ext cx="459408" cy="108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53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2001597" y="595039"/>
            <a:ext cx="14441734" cy="973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63"/>
              </a:lnSpc>
            </a:pPr>
            <a:r>
              <a:rPr lang="en-US" sz="6939" spc="-457" dirty="0">
                <a:solidFill>
                  <a:srgbClr val="0B5CF4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Documentação Inicial do Projeto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23953" y="3220463"/>
            <a:ext cx="15920094" cy="30269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118"/>
              </a:lnSpc>
            </a:pPr>
            <a:r>
              <a:rPr lang="en-US" sz="3200" b="1" dirty="0" err="1">
                <a:latin typeface="Arial" panose="020B0604020202020204" pitchFamily="34" charset="0"/>
                <a:ea typeface="Montserrat"/>
                <a:cs typeface="Arial" panose="020B0604020202020204" pitchFamily="34" charset="0"/>
                <a:sym typeface="Montserrat Bold"/>
              </a:rPr>
              <a:t>Campus_Hub</a:t>
            </a:r>
            <a:endParaRPr lang="en-US" sz="3200" b="1" dirty="0">
              <a:latin typeface="Arial" panose="020B0604020202020204" pitchFamily="34" charset="0"/>
              <a:ea typeface="Montserrat"/>
              <a:cs typeface="Arial" panose="020B0604020202020204" pitchFamily="34" charset="0"/>
              <a:sym typeface="Montserrat Bold"/>
            </a:endParaRPr>
          </a:p>
          <a:p>
            <a:pPr algn="l">
              <a:lnSpc>
                <a:spcPts val="6118"/>
              </a:lnSpc>
            </a:pPr>
            <a:r>
              <a:rPr lang="en-US" sz="3200" b="1" dirty="0">
                <a:latin typeface="Arial" panose="020B0604020202020204" pitchFamily="34" charset="0"/>
                <a:ea typeface="Montserrat"/>
                <a:cs typeface="Arial" panose="020B0604020202020204" pitchFamily="34" charset="0"/>
                <a:sym typeface="Montserrat"/>
              </a:rPr>
              <a:t>	2. </a:t>
            </a:r>
            <a:r>
              <a:rPr lang="en-US" sz="3200" b="1" dirty="0" err="1">
                <a:latin typeface="Arial" panose="020B0604020202020204" pitchFamily="34" charset="0"/>
                <a:ea typeface="Montserrat"/>
                <a:cs typeface="Arial" panose="020B0604020202020204" pitchFamily="34" charset="0"/>
                <a:sym typeface="Montserrat"/>
              </a:rPr>
              <a:t>Objetivos</a:t>
            </a:r>
            <a:r>
              <a:rPr lang="en-US" sz="3200" b="1" dirty="0">
                <a:latin typeface="Arial" panose="020B0604020202020204" pitchFamily="34" charset="0"/>
                <a:ea typeface="Montserrat"/>
                <a:cs typeface="Arial" panose="020B0604020202020204" pitchFamily="34" charset="0"/>
                <a:sym typeface="Montserrat"/>
              </a:rPr>
              <a:t> </a:t>
            </a:r>
            <a:r>
              <a:rPr lang="en-US" sz="3200" b="1" dirty="0" err="1">
                <a:latin typeface="Arial" panose="020B0604020202020204" pitchFamily="34" charset="0"/>
                <a:ea typeface="Montserrat"/>
                <a:cs typeface="Arial" panose="020B0604020202020204" pitchFamily="34" charset="0"/>
                <a:sym typeface="Montserrat"/>
              </a:rPr>
              <a:t>gerais</a:t>
            </a:r>
            <a:r>
              <a:rPr lang="en-US" sz="3200" b="1" dirty="0">
                <a:latin typeface="Arial" panose="020B0604020202020204" pitchFamily="34" charset="0"/>
                <a:ea typeface="Montserrat"/>
                <a:cs typeface="Arial" panose="020B0604020202020204" pitchFamily="34" charset="0"/>
                <a:sym typeface="Montserrat"/>
              </a:rPr>
              <a:t> e </a:t>
            </a:r>
            <a:r>
              <a:rPr lang="en-US" sz="3200" b="1" dirty="0" err="1">
                <a:latin typeface="Arial" panose="020B0604020202020204" pitchFamily="34" charset="0"/>
                <a:ea typeface="Montserrat"/>
                <a:cs typeface="Arial" panose="020B0604020202020204" pitchFamily="34" charset="0"/>
                <a:sym typeface="Montserrat"/>
              </a:rPr>
              <a:t>específicos</a:t>
            </a:r>
            <a:r>
              <a:rPr lang="en-US" sz="3200" b="1" dirty="0">
                <a:latin typeface="Arial" panose="020B0604020202020204" pitchFamily="34" charset="0"/>
                <a:ea typeface="Montserrat"/>
                <a:cs typeface="Arial" panose="020B0604020202020204" pitchFamily="34" charset="0"/>
                <a:sym typeface="Montserrat"/>
              </a:rPr>
              <a:t>:</a:t>
            </a:r>
          </a:p>
          <a:p>
            <a:pPr>
              <a:lnSpc>
                <a:spcPts val="6118"/>
              </a:lnSpc>
            </a:pPr>
            <a:r>
              <a:rPr lang="pt-BR" sz="3200" dirty="0"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O objetivo principal é beneficiar instituições de ensino ao trazer mais visibilidade para seus eventos e aumentar o envolvimento da </a:t>
            </a:r>
            <a:r>
              <a:rPr lang="pt-BR" sz="3200" dirty="0"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população</a:t>
            </a:r>
            <a:r>
              <a:rPr lang="pt-BR" sz="1800" dirty="0"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.</a:t>
            </a:r>
            <a:endParaRPr lang="pt-BR" sz="1800" dirty="0">
              <a:effectLst/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sp>
        <p:nvSpPr>
          <p:cNvPr id="8" name="Freeform 8"/>
          <p:cNvSpPr/>
          <p:nvPr/>
        </p:nvSpPr>
        <p:spPr>
          <a:xfrm rot="5400000">
            <a:off x="15206931" y="7205931"/>
            <a:ext cx="1606794" cy="4555344"/>
          </a:xfrm>
          <a:custGeom>
            <a:avLst/>
            <a:gdLst/>
            <a:ahLst/>
            <a:cxnLst/>
            <a:rect l="l" t="t" r="r" b="b"/>
            <a:pathLst>
              <a:path w="1606794" h="4555344">
                <a:moveTo>
                  <a:pt x="0" y="0"/>
                </a:moveTo>
                <a:lnTo>
                  <a:pt x="1606794" y="0"/>
                </a:lnTo>
                <a:lnTo>
                  <a:pt x="1606794" y="4555344"/>
                </a:lnTo>
                <a:lnTo>
                  <a:pt x="0" y="45553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108430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67410" y="-1562130"/>
            <a:ext cx="18822820" cy="13411259"/>
          </a:xfrm>
          <a:custGeom>
            <a:avLst/>
            <a:gdLst/>
            <a:ahLst/>
            <a:cxnLst/>
            <a:rect l="l" t="t" r="r" b="b"/>
            <a:pathLst>
              <a:path w="18822820" h="13411259">
                <a:moveTo>
                  <a:pt x="0" y="0"/>
                </a:moveTo>
                <a:lnTo>
                  <a:pt x="18822820" y="0"/>
                </a:lnTo>
                <a:lnTo>
                  <a:pt x="18822820" y="13411260"/>
                </a:lnTo>
                <a:lnTo>
                  <a:pt x="0" y="134112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</a:blip>
            <a:stretch>
              <a:fillRect/>
            </a:stretch>
          </a:blipFill>
        </p:spPr>
        <p:txBody>
          <a:bodyPr/>
          <a:lstStyle/>
          <a:p>
            <a:endParaRPr lang="pt-BR" dirty="0"/>
          </a:p>
        </p:txBody>
      </p:sp>
      <p:grpSp>
        <p:nvGrpSpPr>
          <p:cNvPr id="3" name="Group 3"/>
          <p:cNvGrpSpPr/>
          <p:nvPr/>
        </p:nvGrpSpPr>
        <p:grpSpPr>
          <a:xfrm>
            <a:off x="2195188" y="1997599"/>
            <a:ext cx="1744314" cy="185699"/>
            <a:chOff x="0" y="0"/>
            <a:chExt cx="459408" cy="4890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59408" cy="48908"/>
            </a:xfrm>
            <a:custGeom>
              <a:avLst/>
              <a:gdLst/>
              <a:ahLst/>
              <a:cxnLst/>
              <a:rect l="l" t="t" r="r" b="b"/>
              <a:pathLst>
                <a:path w="459408" h="48908">
                  <a:moveTo>
                    <a:pt x="0" y="0"/>
                  </a:moveTo>
                  <a:lnTo>
                    <a:pt x="459408" y="0"/>
                  </a:lnTo>
                  <a:lnTo>
                    <a:pt x="459408" y="48908"/>
                  </a:lnTo>
                  <a:lnTo>
                    <a:pt x="0" y="48908"/>
                  </a:lnTo>
                  <a:close/>
                </a:path>
              </a:pathLst>
            </a:custGeom>
            <a:solidFill>
              <a:srgbClr val="0B5CF4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38100"/>
              <a:ext cx="459408" cy="108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53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2001597" y="595039"/>
            <a:ext cx="14441734" cy="973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63"/>
              </a:lnSpc>
            </a:pPr>
            <a:r>
              <a:rPr lang="en-US" sz="6939" spc="-457" dirty="0">
                <a:solidFill>
                  <a:srgbClr val="0B5CF4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Documentação Inicial do Projeto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23953" y="3220463"/>
            <a:ext cx="15920094" cy="3809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118"/>
              </a:lnSpc>
            </a:pPr>
            <a:r>
              <a:rPr lang="en-US" sz="3200" b="1" dirty="0" err="1">
                <a:latin typeface="Arial" panose="020B0604020202020204" pitchFamily="34" charset="0"/>
                <a:ea typeface="Montserrat"/>
                <a:cs typeface="Arial" panose="020B0604020202020204" pitchFamily="34" charset="0"/>
                <a:sym typeface="Montserrat Bold"/>
              </a:rPr>
              <a:t>Campus_Hub</a:t>
            </a:r>
            <a:endParaRPr lang="en-US" sz="3200" b="1" dirty="0">
              <a:latin typeface="Arial" panose="020B0604020202020204" pitchFamily="34" charset="0"/>
              <a:ea typeface="Montserrat"/>
              <a:cs typeface="Arial" panose="020B0604020202020204" pitchFamily="34" charset="0"/>
              <a:sym typeface="Montserrat Bold"/>
            </a:endParaRPr>
          </a:p>
          <a:p>
            <a:pPr algn="l">
              <a:lnSpc>
                <a:spcPts val="6118"/>
              </a:lnSpc>
            </a:pPr>
            <a:r>
              <a:rPr lang="en-US" sz="3200" b="1" dirty="0">
                <a:latin typeface="Arial" panose="020B0604020202020204" pitchFamily="34" charset="0"/>
                <a:ea typeface="Montserrat"/>
                <a:cs typeface="Arial" panose="020B0604020202020204" pitchFamily="34" charset="0"/>
                <a:sym typeface="Montserrat"/>
              </a:rPr>
              <a:t>	3. </a:t>
            </a:r>
            <a:r>
              <a:rPr lang="en-US" sz="3200" b="1" dirty="0" err="1">
                <a:latin typeface="Arial" panose="020B0604020202020204" pitchFamily="34" charset="0"/>
                <a:ea typeface="Montserrat"/>
                <a:cs typeface="Arial" panose="020B0604020202020204" pitchFamily="34" charset="0"/>
                <a:sym typeface="Montserrat"/>
              </a:rPr>
              <a:t>Motivo</a:t>
            </a:r>
            <a:r>
              <a:rPr lang="en-US" sz="3200" b="1" dirty="0">
                <a:latin typeface="Arial" panose="020B0604020202020204" pitchFamily="34" charset="0"/>
                <a:ea typeface="Montserrat"/>
                <a:cs typeface="Arial" panose="020B0604020202020204" pitchFamily="34" charset="0"/>
                <a:sym typeface="Montserrat"/>
              </a:rPr>
              <a:t> da </a:t>
            </a:r>
            <a:r>
              <a:rPr lang="en-US" sz="3200" b="1" dirty="0" err="1">
                <a:latin typeface="Arial" panose="020B0604020202020204" pitchFamily="34" charset="0"/>
                <a:ea typeface="Montserrat"/>
                <a:cs typeface="Arial" panose="020B0604020202020204" pitchFamily="34" charset="0"/>
                <a:sym typeface="Montserrat"/>
              </a:rPr>
              <a:t>escolha</a:t>
            </a:r>
            <a:r>
              <a:rPr lang="en-US" sz="3200" b="1" dirty="0">
                <a:latin typeface="Arial" panose="020B0604020202020204" pitchFamily="34" charset="0"/>
                <a:ea typeface="Montserrat"/>
                <a:cs typeface="Arial" panose="020B0604020202020204" pitchFamily="34" charset="0"/>
                <a:sym typeface="Montserrat"/>
              </a:rPr>
              <a:t>:</a:t>
            </a:r>
          </a:p>
          <a:p>
            <a:pPr>
              <a:lnSpc>
                <a:spcPts val="6118"/>
              </a:lnSpc>
            </a:pPr>
            <a:r>
              <a:rPr lang="pt-BR" sz="3200" dirty="0">
                <a:effectLst/>
                <a:latin typeface="Arial" panose="020B0604020202020204" pitchFamily="34" charset="0"/>
                <a:ea typeface="MS Mincho" panose="02020609040205080304" pitchFamily="49" charset="-128"/>
                <a:cs typeface="Arial" panose="020B0604020202020204" pitchFamily="34" charset="0"/>
              </a:rPr>
              <a:t>Com isso, buscamos fazer com que esses eventos acadêmicos alcancem não somente alunos da instituição, mas ex-alunos, profissionais da área e até mesmo alunos de outras faculdades.</a:t>
            </a:r>
          </a:p>
        </p:txBody>
      </p:sp>
      <p:sp>
        <p:nvSpPr>
          <p:cNvPr id="8" name="Freeform 8"/>
          <p:cNvSpPr/>
          <p:nvPr/>
        </p:nvSpPr>
        <p:spPr>
          <a:xfrm rot="5400000">
            <a:off x="15206931" y="7205931"/>
            <a:ext cx="1606794" cy="4555344"/>
          </a:xfrm>
          <a:custGeom>
            <a:avLst/>
            <a:gdLst/>
            <a:ahLst/>
            <a:cxnLst/>
            <a:rect l="l" t="t" r="r" b="b"/>
            <a:pathLst>
              <a:path w="1606794" h="4555344">
                <a:moveTo>
                  <a:pt x="0" y="0"/>
                </a:moveTo>
                <a:lnTo>
                  <a:pt x="1606794" y="0"/>
                </a:lnTo>
                <a:lnTo>
                  <a:pt x="1606794" y="4555344"/>
                </a:lnTo>
                <a:lnTo>
                  <a:pt x="0" y="45553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748296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773806"/>
            <a:ext cx="18446100" cy="12289714"/>
          </a:xfrm>
          <a:custGeom>
            <a:avLst/>
            <a:gdLst/>
            <a:ahLst/>
            <a:cxnLst/>
            <a:rect l="l" t="t" r="r" b="b"/>
            <a:pathLst>
              <a:path w="18446100" h="12289714">
                <a:moveTo>
                  <a:pt x="0" y="0"/>
                </a:moveTo>
                <a:lnTo>
                  <a:pt x="18446100" y="0"/>
                </a:lnTo>
                <a:lnTo>
                  <a:pt x="18446100" y="12289714"/>
                </a:lnTo>
                <a:lnTo>
                  <a:pt x="0" y="122897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</a:blip>
            <a:stretch>
              <a:fillRect/>
            </a:stretch>
          </a:blipFill>
        </p:spPr>
        <p:txBody>
          <a:bodyPr/>
          <a:lstStyle/>
          <a:p>
            <a:endParaRPr lang="pt-BR" u="sng" dirty="0"/>
          </a:p>
        </p:txBody>
      </p:sp>
      <p:grpSp>
        <p:nvGrpSpPr>
          <p:cNvPr id="3" name="Group 3"/>
          <p:cNvGrpSpPr/>
          <p:nvPr/>
        </p:nvGrpSpPr>
        <p:grpSpPr>
          <a:xfrm>
            <a:off x="2195188" y="1997599"/>
            <a:ext cx="1744314" cy="185699"/>
            <a:chOff x="0" y="0"/>
            <a:chExt cx="459408" cy="4890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59408" cy="48908"/>
            </a:xfrm>
            <a:custGeom>
              <a:avLst/>
              <a:gdLst/>
              <a:ahLst/>
              <a:cxnLst/>
              <a:rect l="l" t="t" r="r" b="b"/>
              <a:pathLst>
                <a:path w="459408" h="48908">
                  <a:moveTo>
                    <a:pt x="0" y="0"/>
                  </a:moveTo>
                  <a:lnTo>
                    <a:pt x="459408" y="0"/>
                  </a:lnTo>
                  <a:lnTo>
                    <a:pt x="459408" y="48908"/>
                  </a:lnTo>
                  <a:lnTo>
                    <a:pt x="0" y="48908"/>
                  </a:lnTo>
                  <a:close/>
                </a:path>
              </a:pathLst>
            </a:custGeom>
            <a:solidFill>
              <a:srgbClr val="0B5CF4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38100"/>
              <a:ext cx="459408" cy="108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53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2001597" y="595039"/>
            <a:ext cx="14441734" cy="973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63"/>
              </a:lnSpc>
            </a:pPr>
            <a:r>
              <a:rPr lang="en-US" sz="6939" spc="-457">
                <a:solidFill>
                  <a:srgbClr val="0B5CF4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Persona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01194" y="3129427"/>
            <a:ext cx="15920094" cy="37679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64217" lvl="1">
              <a:lnSpc>
                <a:spcPts val="6118"/>
              </a:lnSpc>
            </a:pPr>
            <a:r>
              <a:rPr lang="pt-BR" sz="3200" dirty="0">
                <a:effectLst/>
                <a:latin typeface="Arial" panose="020B0604020202020204" pitchFamily="34" charset="0"/>
                <a:ea typeface="MS Mincho" panose="02020609040205080304" pitchFamily="49" charset="-128"/>
                <a:cs typeface="Arial" panose="020B0604020202020204" pitchFamily="34" charset="0"/>
              </a:rPr>
              <a:t>Nossa persona não são apenas os universitários ou as universidades, mas qualquer pessoa interessada em eventos acadêmicos. Por conta disso, aplicativos de celular e plataformas web são os mais recomendados para alcançá-los pois geram mais engajamento nos eventos que serão publicados </a:t>
            </a:r>
            <a:r>
              <a:rPr lang="pt-BR" sz="3200" dirty="0">
                <a:latin typeface="Arial" panose="020B0604020202020204" pitchFamily="34" charset="0"/>
                <a:ea typeface="MS Mincho" panose="02020609040205080304" pitchFamily="49" charset="-128"/>
                <a:cs typeface="Arial" panose="020B0604020202020204" pitchFamily="34" charset="0"/>
              </a:rPr>
              <a:t>n</a:t>
            </a:r>
            <a:r>
              <a:rPr lang="pt-BR" sz="3200" dirty="0">
                <a:effectLst/>
                <a:latin typeface="Arial" panose="020B0604020202020204" pitchFamily="34" charset="0"/>
                <a:ea typeface="MS Mincho" panose="02020609040205080304" pitchFamily="49" charset="-128"/>
                <a:cs typeface="Arial" panose="020B0604020202020204" pitchFamily="34" charset="0"/>
              </a:rPr>
              <a:t>o campus_hub.</a:t>
            </a:r>
          </a:p>
          <a:p>
            <a:pPr marL="528433" lvl="1" indent="-264216" algn="l">
              <a:lnSpc>
                <a:spcPts val="6118"/>
              </a:lnSpc>
              <a:buFont typeface="Arial"/>
              <a:buChar char="•"/>
            </a:pPr>
            <a:endParaRPr lang="en-US" sz="1647" dirty="0">
              <a:solidFill>
                <a:srgbClr val="B8B8B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" name="Freeform 8"/>
          <p:cNvSpPr/>
          <p:nvPr/>
        </p:nvSpPr>
        <p:spPr>
          <a:xfrm rot="5400000">
            <a:off x="15059313" y="6980628"/>
            <a:ext cx="1606794" cy="4555344"/>
          </a:xfrm>
          <a:custGeom>
            <a:avLst/>
            <a:gdLst/>
            <a:ahLst/>
            <a:cxnLst/>
            <a:rect l="l" t="t" r="r" b="b"/>
            <a:pathLst>
              <a:path w="1606794" h="4555344">
                <a:moveTo>
                  <a:pt x="0" y="0"/>
                </a:moveTo>
                <a:lnTo>
                  <a:pt x="1606794" y="0"/>
                </a:lnTo>
                <a:lnTo>
                  <a:pt x="1606794" y="4555344"/>
                </a:lnTo>
                <a:lnTo>
                  <a:pt x="0" y="45553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A1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408756" y="461168"/>
            <a:ext cx="17470489" cy="8264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82"/>
              </a:lnSpc>
            </a:pPr>
            <a:r>
              <a:rPr lang="en-US" sz="7261" spc="-479" dirty="0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Trello - </a:t>
            </a:r>
            <a:r>
              <a:rPr lang="en-US" sz="7261" spc="-479" dirty="0" err="1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Acompanhamento</a:t>
            </a:r>
            <a:r>
              <a:rPr lang="en-US" sz="7261" spc="-479" dirty="0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 do Projeto</a:t>
            </a:r>
          </a:p>
        </p:txBody>
      </p:sp>
      <p:pic>
        <p:nvPicPr>
          <p:cNvPr id="74" name="Imagem 73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0D9B0713-8CF2-26FA-9F5C-2EF1E49228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87570"/>
            <a:ext cx="18287999" cy="899943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773806"/>
            <a:ext cx="18446100" cy="12289714"/>
          </a:xfrm>
          <a:custGeom>
            <a:avLst/>
            <a:gdLst/>
            <a:ahLst/>
            <a:cxnLst/>
            <a:rect l="l" t="t" r="r" b="b"/>
            <a:pathLst>
              <a:path w="18446100" h="12289714">
                <a:moveTo>
                  <a:pt x="0" y="0"/>
                </a:moveTo>
                <a:lnTo>
                  <a:pt x="18446100" y="0"/>
                </a:lnTo>
                <a:lnTo>
                  <a:pt x="18446100" y="12289714"/>
                </a:lnTo>
                <a:lnTo>
                  <a:pt x="0" y="122897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</a:blip>
            <a:stretch>
              <a:fillRect/>
            </a:stretch>
          </a:blipFill>
        </p:spPr>
        <p:txBody>
          <a:bodyPr/>
          <a:lstStyle/>
          <a:p>
            <a:endParaRPr lang="pt-BR" u="sng" dirty="0"/>
          </a:p>
        </p:txBody>
      </p:sp>
      <p:grpSp>
        <p:nvGrpSpPr>
          <p:cNvPr id="3" name="Group 3"/>
          <p:cNvGrpSpPr/>
          <p:nvPr/>
        </p:nvGrpSpPr>
        <p:grpSpPr>
          <a:xfrm>
            <a:off x="2195188" y="1997599"/>
            <a:ext cx="1744314" cy="185699"/>
            <a:chOff x="0" y="0"/>
            <a:chExt cx="459408" cy="4890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59408" cy="48908"/>
            </a:xfrm>
            <a:custGeom>
              <a:avLst/>
              <a:gdLst/>
              <a:ahLst/>
              <a:cxnLst/>
              <a:rect l="l" t="t" r="r" b="b"/>
              <a:pathLst>
                <a:path w="459408" h="48908">
                  <a:moveTo>
                    <a:pt x="0" y="0"/>
                  </a:moveTo>
                  <a:lnTo>
                    <a:pt x="459408" y="0"/>
                  </a:lnTo>
                  <a:lnTo>
                    <a:pt x="459408" y="48908"/>
                  </a:lnTo>
                  <a:lnTo>
                    <a:pt x="0" y="48908"/>
                  </a:lnTo>
                  <a:close/>
                </a:path>
              </a:pathLst>
            </a:custGeom>
            <a:solidFill>
              <a:srgbClr val="0B5CF4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38100"/>
              <a:ext cx="459408" cy="108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53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2001597" y="595039"/>
            <a:ext cx="14441734" cy="973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63"/>
              </a:lnSpc>
            </a:pPr>
            <a:r>
              <a:rPr lang="en-US" sz="6939" spc="-457" dirty="0" err="1">
                <a:solidFill>
                  <a:srgbClr val="0B5CF4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Algumas</a:t>
            </a:r>
            <a:r>
              <a:rPr lang="en-US" sz="6939" spc="-457" dirty="0">
                <a:solidFill>
                  <a:srgbClr val="0B5CF4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 </a:t>
            </a:r>
            <a:r>
              <a:rPr lang="en-US" sz="6939" spc="-457" dirty="0" err="1">
                <a:solidFill>
                  <a:srgbClr val="0B5CF4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telas</a:t>
            </a:r>
            <a:r>
              <a:rPr lang="en-US" sz="6939" spc="-457" dirty="0">
                <a:solidFill>
                  <a:srgbClr val="0B5CF4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…</a:t>
            </a:r>
          </a:p>
        </p:txBody>
      </p:sp>
      <p:sp>
        <p:nvSpPr>
          <p:cNvPr id="8" name="Freeform 8"/>
          <p:cNvSpPr/>
          <p:nvPr/>
        </p:nvSpPr>
        <p:spPr>
          <a:xfrm rot="5400000">
            <a:off x="15059313" y="6980628"/>
            <a:ext cx="1606794" cy="4555344"/>
          </a:xfrm>
          <a:custGeom>
            <a:avLst/>
            <a:gdLst/>
            <a:ahLst/>
            <a:cxnLst/>
            <a:rect l="l" t="t" r="r" b="b"/>
            <a:pathLst>
              <a:path w="1606794" h="4555344">
                <a:moveTo>
                  <a:pt x="0" y="0"/>
                </a:moveTo>
                <a:lnTo>
                  <a:pt x="1606794" y="0"/>
                </a:lnTo>
                <a:lnTo>
                  <a:pt x="1606794" y="4555344"/>
                </a:lnTo>
                <a:lnTo>
                  <a:pt x="0" y="45553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pic>
        <p:nvPicPr>
          <p:cNvPr id="9" name="Imagem 8" descr="Interface gráfica do usuário, Aplicativo, Site">
            <a:extLst>
              <a:ext uri="{FF2B5EF4-FFF2-40B4-BE49-F238E27FC236}">
                <a16:creationId xmlns:a16="http://schemas.microsoft.com/office/drawing/2014/main" id="{BFF1CFD6-E502-6E02-5C47-A4571ABA73E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918" y="2305182"/>
            <a:ext cx="8280000" cy="3885031"/>
          </a:xfrm>
          <a:prstGeom prst="rect">
            <a:avLst/>
          </a:prstGeom>
        </p:spPr>
      </p:pic>
      <p:pic>
        <p:nvPicPr>
          <p:cNvPr id="10" name="Imagem 9" descr="Interface gráfica do usuário&#10;&#10;Descrição gerada automaticamente">
            <a:extLst>
              <a:ext uri="{FF2B5EF4-FFF2-40B4-BE49-F238E27FC236}">
                <a16:creationId xmlns:a16="http://schemas.microsoft.com/office/drawing/2014/main" id="{C57D5017-969B-99C2-2892-67DE5222147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2464" y="1470770"/>
            <a:ext cx="8280000" cy="3900281"/>
          </a:xfrm>
          <a:prstGeom prst="rect">
            <a:avLst/>
          </a:prstGeom>
        </p:spPr>
      </p:pic>
      <p:pic>
        <p:nvPicPr>
          <p:cNvPr id="11" name="Imagem 10" descr="Interface gráfica do usuário, Texto, Aplicativo, Email&#10;&#10;Descrição gerada automaticamente">
            <a:extLst>
              <a:ext uri="{FF2B5EF4-FFF2-40B4-BE49-F238E27FC236}">
                <a16:creationId xmlns:a16="http://schemas.microsoft.com/office/drawing/2014/main" id="{546CE441-036A-8C74-EB45-016C31FE9E2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682" y="6266989"/>
            <a:ext cx="8280000" cy="3900532"/>
          </a:xfrm>
          <a:prstGeom prst="rect">
            <a:avLst/>
          </a:prstGeom>
        </p:spPr>
      </p:pic>
      <p:pic>
        <p:nvPicPr>
          <p:cNvPr id="12" name="Imagem 11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43F069BA-7BCD-C141-FF71-482999776FA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7400" y="5663572"/>
            <a:ext cx="8280000" cy="3904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9876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9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8610600" y="1052613"/>
            <a:ext cx="0" cy="9190396"/>
          </a:xfrm>
          <a:prstGeom prst="line">
            <a:avLst/>
          </a:prstGeom>
          <a:ln w="9525" cap="flat">
            <a:solidFill>
              <a:srgbClr val="231F20"/>
            </a:solidFill>
            <a:prstDash val="solid"/>
            <a:headEnd type="oval" w="lg" len="lg"/>
            <a:tailEnd type="oval" w="lg" len="lg"/>
          </a:ln>
        </p:spPr>
        <p:txBody>
          <a:bodyPr/>
          <a:lstStyle/>
          <a:p>
            <a:endParaRPr lang="pt-BR"/>
          </a:p>
        </p:txBody>
      </p:sp>
      <p:sp>
        <p:nvSpPr>
          <p:cNvPr id="3" name="AutoShape 3"/>
          <p:cNvSpPr/>
          <p:nvPr/>
        </p:nvSpPr>
        <p:spPr>
          <a:xfrm>
            <a:off x="3821302" y="6324606"/>
            <a:ext cx="12726996" cy="0"/>
          </a:xfrm>
          <a:prstGeom prst="line">
            <a:avLst/>
          </a:prstGeom>
          <a:ln w="9525" cap="flat">
            <a:solidFill>
              <a:srgbClr val="8B9C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sp>
        <p:nvSpPr>
          <p:cNvPr id="4" name="AutoShape 4"/>
          <p:cNvSpPr/>
          <p:nvPr/>
        </p:nvSpPr>
        <p:spPr>
          <a:xfrm>
            <a:off x="3738235" y="5143500"/>
            <a:ext cx="12726996" cy="0"/>
          </a:xfrm>
          <a:prstGeom prst="line">
            <a:avLst/>
          </a:prstGeom>
          <a:ln w="9525" cap="flat">
            <a:solidFill>
              <a:srgbClr val="8B9C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sp>
        <p:nvSpPr>
          <p:cNvPr id="5" name="AutoShape 5"/>
          <p:cNvSpPr/>
          <p:nvPr/>
        </p:nvSpPr>
        <p:spPr>
          <a:xfrm>
            <a:off x="3667581" y="10243009"/>
            <a:ext cx="9986930" cy="0"/>
          </a:xfrm>
          <a:prstGeom prst="line">
            <a:avLst/>
          </a:prstGeom>
          <a:ln w="9525" cap="flat">
            <a:solidFill>
              <a:srgbClr val="8B9C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sp>
        <p:nvSpPr>
          <p:cNvPr id="6" name="AutoShape 6"/>
          <p:cNvSpPr/>
          <p:nvPr/>
        </p:nvSpPr>
        <p:spPr>
          <a:xfrm>
            <a:off x="3821302" y="3803633"/>
            <a:ext cx="12726996" cy="0"/>
          </a:xfrm>
          <a:prstGeom prst="line">
            <a:avLst/>
          </a:prstGeom>
          <a:ln w="9525" cap="flat">
            <a:solidFill>
              <a:srgbClr val="8B9C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sp>
        <p:nvSpPr>
          <p:cNvPr id="7" name="AutoShape 7"/>
          <p:cNvSpPr/>
          <p:nvPr/>
        </p:nvSpPr>
        <p:spPr>
          <a:xfrm>
            <a:off x="3821302" y="8845578"/>
            <a:ext cx="12726996" cy="0"/>
          </a:xfrm>
          <a:prstGeom prst="line">
            <a:avLst/>
          </a:prstGeom>
          <a:ln w="9525" cap="flat">
            <a:solidFill>
              <a:srgbClr val="8B9C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sp>
        <p:nvSpPr>
          <p:cNvPr id="8" name="AutoShape 8"/>
          <p:cNvSpPr/>
          <p:nvPr/>
        </p:nvSpPr>
        <p:spPr>
          <a:xfrm>
            <a:off x="3821302" y="2543146"/>
            <a:ext cx="12726996" cy="0"/>
          </a:xfrm>
          <a:prstGeom prst="line">
            <a:avLst/>
          </a:prstGeom>
          <a:ln w="9525" cap="flat">
            <a:solidFill>
              <a:srgbClr val="8B9C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sp>
        <p:nvSpPr>
          <p:cNvPr id="9" name="AutoShape 9"/>
          <p:cNvSpPr/>
          <p:nvPr/>
        </p:nvSpPr>
        <p:spPr>
          <a:xfrm>
            <a:off x="3821302" y="7585092"/>
            <a:ext cx="12726996" cy="0"/>
          </a:xfrm>
          <a:prstGeom prst="line">
            <a:avLst/>
          </a:prstGeom>
          <a:ln w="9525" cap="flat">
            <a:solidFill>
              <a:srgbClr val="8B9C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sp>
        <p:nvSpPr>
          <p:cNvPr id="10" name="AutoShape 10"/>
          <p:cNvSpPr/>
          <p:nvPr/>
        </p:nvSpPr>
        <p:spPr>
          <a:xfrm>
            <a:off x="3821302" y="1274594"/>
            <a:ext cx="12726996" cy="0"/>
          </a:xfrm>
          <a:prstGeom prst="line">
            <a:avLst/>
          </a:prstGeom>
          <a:ln w="9525" cap="flat">
            <a:solidFill>
              <a:srgbClr val="8B9C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grpSp>
        <p:nvGrpSpPr>
          <p:cNvPr id="14" name="Group 14"/>
          <p:cNvGrpSpPr/>
          <p:nvPr/>
        </p:nvGrpSpPr>
        <p:grpSpPr>
          <a:xfrm>
            <a:off x="3754277" y="1558004"/>
            <a:ext cx="4163402" cy="984401"/>
            <a:chOff x="0" y="0"/>
            <a:chExt cx="1267145" cy="192243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267145" cy="192243"/>
            </a:xfrm>
            <a:custGeom>
              <a:avLst/>
              <a:gdLst/>
              <a:ahLst/>
              <a:cxnLst/>
              <a:rect l="l" t="t" r="r" b="b"/>
              <a:pathLst>
                <a:path w="1267145" h="192243">
                  <a:moveTo>
                    <a:pt x="96122" y="0"/>
                  </a:moveTo>
                  <a:lnTo>
                    <a:pt x="1171024" y="0"/>
                  </a:lnTo>
                  <a:cubicBezTo>
                    <a:pt x="1196517" y="0"/>
                    <a:pt x="1220966" y="10127"/>
                    <a:pt x="1238992" y="28153"/>
                  </a:cubicBezTo>
                  <a:cubicBezTo>
                    <a:pt x="1257018" y="46180"/>
                    <a:pt x="1267145" y="70629"/>
                    <a:pt x="1267145" y="96122"/>
                  </a:cubicBezTo>
                  <a:lnTo>
                    <a:pt x="1267145" y="96122"/>
                  </a:lnTo>
                  <a:cubicBezTo>
                    <a:pt x="1267145" y="149208"/>
                    <a:pt x="1224110" y="192243"/>
                    <a:pt x="1171024" y="192243"/>
                  </a:cubicBezTo>
                  <a:lnTo>
                    <a:pt x="96122" y="192243"/>
                  </a:lnTo>
                  <a:cubicBezTo>
                    <a:pt x="70629" y="192243"/>
                    <a:pt x="46180" y="182116"/>
                    <a:pt x="28153" y="164090"/>
                  </a:cubicBezTo>
                  <a:cubicBezTo>
                    <a:pt x="10127" y="146064"/>
                    <a:pt x="0" y="121615"/>
                    <a:pt x="0" y="96122"/>
                  </a:cubicBezTo>
                  <a:lnTo>
                    <a:pt x="0" y="96122"/>
                  </a:lnTo>
                  <a:cubicBezTo>
                    <a:pt x="0" y="70629"/>
                    <a:pt x="10127" y="46180"/>
                    <a:pt x="28153" y="28153"/>
                  </a:cubicBezTo>
                  <a:cubicBezTo>
                    <a:pt x="46180" y="10127"/>
                    <a:pt x="70629" y="0"/>
                    <a:pt x="96122" y="0"/>
                  </a:cubicBezTo>
                  <a:close/>
                </a:path>
              </a:pathLst>
            </a:custGeom>
            <a:solidFill>
              <a:srgbClr val="51CFBD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0"/>
              <a:ext cx="1267145" cy="1922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74"/>
                </a:lnSpc>
              </a:pPr>
              <a:endParaRPr/>
            </a:p>
          </p:txBody>
        </p:sp>
      </p:grpSp>
      <p:sp>
        <p:nvSpPr>
          <p:cNvPr id="81" name="TextBox 81"/>
          <p:cNvSpPr txBox="1"/>
          <p:nvPr/>
        </p:nvSpPr>
        <p:spPr>
          <a:xfrm>
            <a:off x="4845244" y="2098224"/>
            <a:ext cx="1523090" cy="2120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93"/>
              </a:lnSpc>
            </a:pPr>
            <a:r>
              <a:rPr lang="en-US" sz="1517" spc="-37" dirty="0">
                <a:solidFill>
                  <a:srgbClr val="231F20"/>
                </a:solidFill>
                <a:latin typeface="Telegraf"/>
                <a:ea typeface="Telegraf"/>
                <a:cs typeface="Telegraf"/>
                <a:sym typeface="Telegraf"/>
              </a:rPr>
              <a:t>Mychel</a:t>
            </a:r>
          </a:p>
        </p:txBody>
      </p:sp>
      <p:sp>
        <p:nvSpPr>
          <p:cNvPr id="86" name="TextBox 86"/>
          <p:cNvSpPr txBox="1"/>
          <p:nvPr/>
        </p:nvSpPr>
        <p:spPr>
          <a:xfrm>
            <a:off x="9077368" y="600857"/>
            <a:ext cx="687855" cy="2492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92"/>
              </a:lnSpc>
              <a:spcBef>
                <a:spcPct val="0"/>
              </a:spcBef>
            </a:pPr>
            <a:r>
              <a:rPr lang="en-US" sz="1706" spc="-42">
                <a:solidFill>
                  <a:srgbClr val="231F20"/>
                </a:solidFill>
                <a:latin typeface="Telegraf"/>
                <a:ea typeface="Telegraf"/>
                <a:cs typeface="Telegraf"/>
                <a:sym typeface="Telegraf"/>
              </a:rPr>
              <a:t>SET</a:t>
            </a:r>
          </a:p>
        </p:txBody>
      </p:sp>
      <p:sp>
        <p:nvSpPr>
          <p:cNvPr id="87" name="TextBox 87"/>
          <p:cNvSpPr txBox="1"/>
          <p:nvPr/>
        </p:nvSpPr>
        <p:spPr>
          <a:xfrm>
            <a:off x="9164140" y="200488"/>
            <a:ext cx="514312" cy="415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87"/>
              </a:lnSpc>
              <a:spcBef>
                <a:spcPct val="0"/>
              </a:spcBef>
            </a:pPr>
            <a:r>
              <a:rPr lang="en-US" sz="2844" spc="-71">
                <a:solidFill>
                  <a:srgbClr val="231F20"/>
                </a:solidFill>
                <a:latin typeface="Telegraf Bold"/>
                <a:ea typeface="Telegraf Bold"/>
                <a:cs typeface="Telegraf Bold"/>
                <a:sym typeface="Telegraf Bold"/>
              </a:rPr>
              <a:t>30</a:t>
            </a:r>
          </a:p>
        </p:txBody>
      </p:sp>
      <p:sp>
        <p:nvSpPr>
          <p:cNvPr id="88" name="TextBox 88"/>
          <p:cNvSpPr txBox="1"/>
          <p:nvPr/>
        </p:nvSpPr>
        <p:spPr>
          <a:xfrm>
            <a:off x="12641036" y="600857"/>
            <a:ext cx="687855" cy="2492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92"/>
              </a:lnSpc>
              <a:spcBef>
                <a:spcPct val="0"/>
              </a:spcBef>
            </a:pPr>
            <a:r>
              <a:rPr lang="en-US" sz="1706" spc="-42">
                <a:solidFill>
                  <a:srgbClr val="231F20"/>
                </a:solidFill>
                <a:latin typeface="Telegraf"/>
                <a:ea typeface="Telegraf"/>
                <a:cs typeface="Telegraf"/>
                <a:sym typeface="Telegraf"/>
              </a:rPr>
              <a:t>OUT</a:t>
            </a:r>
          </a:p>
        </p:txBody>
      </p:sp>
      <p:sp>
        <p:nvSpPr>
          <p:cNvPr id="89" name="TextBox 89"/>
          <p:cNvSpPr txBox="1"/>
          <p:nvPr/>
        </p:nvSpPr>
        <p:spPr>
          <a:xfrm>
            <a:off x="12727808" y="200488"/>
            <a:ext cx="514312" cy="415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87"/>
              </a:lnSpc>
              <a:spcBef>
                <a:spcPct val="0"/>
              </a:spcBef>
            </a:pPr>
            <a:r>
              <a:rPr lang="en-US" sz="2844" spc="-71">
                <a:solidFill>
                  <a:srgbClr val="231F20"/>
                </a:solidFill>
                <a:latin typeface="Telegraf Bold"/>
                <a:ea typeface="Telegraf Bold"/>
                <a:cs typeface="Telegraf Bold"/>
                <a:sym typeface="Telegraf Bold"/>
              </a:rPr>
              <a:t>30</a:t>
            </a:r>
          </a:p>
        </p:txBody>
      </p:sp>
      <p:sp>
        <p:nvSpPr>
          <p:cNvPr id="90" name="TextBox 90"/>
          <p:cNvSpPr txBox="1"/>
          <p:nvPr/>
        </p:nvSpPr>
        <p:spPr>
          <a:xfrm>
            <a:off x="3722861" y="600857"/>
            <a:ext cx="687855" cy="2492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92"/>
              </a:lnSpc>
              <a:spcBef>
                <a:spcPct val="0"/>
              </a:spcBef>
            </a:pPr>
            <a:r>
              <a:rPr lang="en-US" sz="1706" spc="-42">
                <a:solidFill>
                  <a:srgbClr val="231F20"/>
                </a:solidFill>
                <a:latin typeface="Telegraf"/>
                <a:ea typeface="Telegraf"/>
                <a:cs typeface="Telegraf"/>
                <a:sym typeface="Telegraf"/>
              </a:rPr>
              <a:t>AGO</a:t>
            </a:r>
          </a:p>
        </p:txBody>
      </p:sp>
      <p:sp>
        <p:nvSpPr>
          <p:cNvPr id="91" name="TextBox 91"/>
          <p:cNvSpPr txBox="1"/>
          <p:nvPr/>
        </p:nvSpPr>
        <p:spPr>
          <a:xfrm>
            <a:off x="3809632" y="200488"/>
            <a:ext cx="514312" cy="415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87"/>
              </a:lnSpc>
              <a:spcBef>
                <a:spcPct val="0"/>
              </a:spcBef>
            </a:pPr>
            <a:r>
              <a:rPr lang="en-US" sz="2844" spc="-71">
                <a:solidFill>
                  <a:srgbClr val="231F20"/>
                </a:solidFill>
                <a:latin typeface="Telegraf Bold"/>
                <a:ea typeface="Telegraf Bold"/>
                <a:cs typeface="Telegraf Bold"/>
                <a:sym typeface="Telegraf Bold"/>
              </a:rPr>
              <a:t>01</a:t>
            </a:r>
          </a:p>
        </p:txBody>
      </p:sp>
      <p:sp>
        <p:nvSpPr>
          <p:cNvPr id="92" name="TextBox 92"/>
          <p:cNvSpPr txBox="1"/>
          <p:nvPr/>
        </p:nvSpPr>
        <p:spPr>
          <a:xfrm>
            <a:off x="358361" y="600857"/>
            <a:ext cx="1523090" cy="249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792"/>
              </a:lnSpc>
            </a:pPr>
            <a:r>
              <a:rPr lang="en-US" sz="1706" spc="-42">
                <a:solidFill>
                  <a:srgbClr val="231F20"/>
                </a:solidFill>
                <a:latin typeface="Telegraf"/>
                <a:ea typeface="Telegraf"/>
                <a:cs typeface="Telegraf"/>
                <a:sym typeface="Telegraf"/>
              </a:rPr>
              <a:t>STATUS</a:t>
            </a:r>
          </a:p>
        </p:txBody>
      </p:sp>
      <p:sp>
        <p:nvSpPr>
          <p:cNvPr id="93" name="TextBox 93"/>
          <p:cNvSpPr txBox="1"/>
          <p:nvPr/>
        </p:nvSpPr>
        <p:spPr>
          <a:xfrm>
            <a:off x="358361" y="210013"/>
            <a:ext cx="2823735" cy="3723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72"/>
              </a:lnSpc>
              <a:spcBef>
                <a:spcPct val="0"/>
              </a:spcBef>
            </a:pPr>
            <a:r>
              <a:rPr lang="en-US" sz="2544" spc="-63">
                <a:solidFill>
                  <a:srgbClr val="231F20"/>
                </a:solidFill>
                <a:latin typeface="Telegraf Bold"/>
                <a:ea typeface="Telegraf Bold"/>
                <a:cs typeface="Telegraf Bold"/>
                <a:sym typeface="Telegraf Bold"/>
              </a:rPr>
              <a:t>CRONOGRAMA</a:t>
            </a:r>
          </a:p>
        </p:txBody>
      </p:sp>
      <p:sp>
        <p:nvSpPr>
          <p:cNvPr id="111" name="TextBox 111"/>
          <p:cNvSpPr txBox="1"/>
          <p:nvPr/>
        </p:nvSpPr>
        <p:spPr>
          <a:xfrm>
            <a:off x="10862204" y="600857"/>
            <a:ext cx="687855" cy="2492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92"/>
              </a:lnSpc>
              <a:spcBef>
                <a:spcPct val="0"/>
              </a:spcBef>
            </a:pPr>
            <a:r>
              <a:rPr lang="en-US" sz="1706" spc="-42">
                <a:solidFill>
                  <a:srgbClr val="231F20"/>
                </a:solidFill>
                <a:latin typeface="Telegraf"/>
                <a:ea typeface="Telegraf"/>
                <a:cs typeface="Telegraf"/>
                <a:sym typeface="Telegraf"/>
              </a:rPr>
              <a:t>OUT</a:t>
            </a:r>
          </a:p>
        </p:txBody>
      </p:sp>
      <p:sp>
        <p:nvSpPr>
          <p:cNvPr id="112" name="TextBox 112"/>
          <p:cNvSpPr txBox="1"/>
          <p:nvPr/>
        </p:nvSpPr>
        <p:spPr>
          <a:xfrm>
            <a:off x="10948975" y="200488"/>
            <a:ext cx="514312" cy="415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87"/>
              </a:lnSpc>
              <a:spcBef>
                <a:spcPct val="0"/>
              </a:spcBef>
            </a:pPr>
            <a:r>
              <a:rPr lang="en-US" sz="2844" spc="-71">
                <a:solidFill>
                  <a:srgbClr val="231F20"/>
                </a:solidFill>
                <a:latin typeface="Telegraf Bold"/>
                <a:ea typeface="Telegraf Bold"/>
                <a:cs typeface="Telegraf Bold"/>
                <a:sym typeface="Telegraf Bold"/>
              </a:rPr>
              <a:t>01</a:t>
            </a:r>
          </a:p>
        </p:txBody>
      </p:sp>
      <p:sp>
        <p:nvSpPr>
          <p:cNvPr id="113" name="TextBox 113"/>
          <p:cNvSpPr txBox="1"/>
          <p:nvPr/>
        </p:nvSpPr>
        <p:spPr>
          <a:xfrm>
            <a:off x="14425872" y="600857"/>
            <a:ext cx="687855" cy="2492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92"/>
              </a:lnSpc>
              <a:spcBef>
                <a:spcPct val="0"/>
              </a:spcBef>
            </a:pPr>
            <a:r>
              <a:rPr lang="en-US" sz="1706" spc="-42">
                <a:solidFill>
                  <a:srgbClr val="231F20"/>
                </a:solidFill>
                <a:latin typeface="Telegraf"/>
                <a:ea typeface="Telegraf"/>
                <a:cs typeface="Telegraf"/>
                <a:sym typeface="Telegraf"/>
              </a:rPr>
              <a:t>NOV</a:t>
            </a:r>
          </a:p>
        </p:txBody>
      </p:sp>
      <p:sp>
        <p:nvSpPr>
          <p:cNvPr id="114" name="TextBox 114"/>
          <p:cNvSpPr txBox="1"/>
          <p:nvPr/>
        </p:nvSpPr>
        <p:spPr>
          <a:xfrm>
            <a:off x="14512643" y="200488"/>
            <a:ext cx="514312" cy="415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87"/>
              </a:lnSpc>
              <a:spcBef>
                <a:spcPct val="0"/>
              </a:spcBef>
            </a:pPr>
            <a:r>
              <a:rPr lang="en-US" sz="2844" spc="-71">
                <a:solidFill>
                  <a:srgbClr val="231F20"/>
                </a:solidFill>
                <a:latin typeface="Telegraf Bold"/>
                <a:ea typeface="Telegraf Bold"/>
                <a:cs typeface="Telegraf Bold"/>
                <a:sym typeface="Telegraf Bold"/>
              </a:rPr>
              <a:t>01</a:t>
            </a:r>
          </a:p>
        </p:txBody>
      </p:sp>
      <p:sp>
        <p:nvSpPr>
          <p:cNvPr id="115" name="TextBox 115"/>
          <p:cNvSpPr txBox="1"/>
          <p:nvPr/>
        </p:nvSpPr>
        <p:spPr>
          <a:xfrm>
            <a:off x="5507697" y="600857"/>
            <a:ext cx="687855" cy="2492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92"/>
              </a:lnSpc>
              <a:spcBef>
                <a:spcPct val="0"/>
              </a:spcBef>
            </a:pPr>
            <a:r>
              <a:rPr lang="en-US" sz="1706" spc="-42">
                <a:solidFill>
                  <a:srgbClr val="231F20"/>
                </a:solidFill>
                <a:latin typeface="Telegraf"/>
                <a:ea typeface="Telegraf"/>
                <a:cs typeface="Telegraf"/>
                <a:sym typeface="Telegraf"/>
              </a:rPr>
              <a:t>AGO</a:t>
            </a:r>
          </a:p>
        </p:txBody>
      </p:sp>
      <p:sp>
        <p:nvSpPr>
          <p:cNvPr id="116" name="TextBox 116"/>
          <p:cNvSpPr txBox="1"/>
          <p:nvPr/>
        </p:nvSpPr>
        <p:spPr>
          <a:xfrm>
            <a:off x="5594468" y="200488"/>
            <a:ext cx="514312" cy="4256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87"/>
              </a:lnSpc>
              <a:spcBef>
                <a:spcPct val="0"/>
              </a:spcBef>
            </a:pPr>
            <a:r>
              <a:rPr lang="en-US" sz="2844" spc="-71">
                <a:solidFill>
                  <a:srgbClr val="231F20"/>
                </a:solidFill>
                <a:latin typeface="Telegraf Bold"/>
                <a:ea typeface="Telegraf Bold"/>
                <a:cs typeface="Telegraf Bold"/>
                <a:sym typeface="Telegraf Bold"/>
              </a:rPr>
              <a:t>30</a:t>
            </a:r>
          </a:p>
        </p:txBody>
      </p:sp>
      <p:sp>
        <p:nvSpPr>
          <p:cNvPr id="117" name="TextBox 117"/>
          <p:cNvSpPr txBox="1"/>
          <p:nvPr/>
        </p:nvSpPr>
        <p:spPr>
          <a:xfrm>
            <a:off x="7292532" y="600857"/>
            <a:ext cx="687855" cy="2492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92"/>
              </a:lnSpc>
              <a:spcBef>
                <a:spcPct val="0"/>
              </a:spcBef>
            </a:pPr>
            <a:r>
              <a:rPr lang="en-US" sz="1706" spc="-42">
                <a:solidFill>
                  <a:srgbClr val="231F20"/>
                </a:solidFill>
                <a:latin typeface="Telegraf"/>
                <a:ea typeface="Telegraf"/>
                <a:cs typeface="Telegraf"/>
                <a:sym typeface="Telegraf"/>
              </a:rPr>
              <a:t>SET</a:t>
            </a:r>
          </a:p>
        </p:txBody>
      </p:sp>
      <p:sp>
        <p:nvSpPr>
          <p:cNvPr id="124" name="TextBox 124"/>
          <p:cNvSpPr txBox="1"/>
          <p:nvPr/>
        </p:nvSpPr>
        <p:spPr>
          <a:xfrm>
            <a:off x="7379304" y="200488"/>
            <a:ext cx="514312" cy="415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87"/>
              </a:lnSpc>
              <a:spcBef>
                <a:spcPct val="0"/>
              </a:spcBef>
            </a:pPr>
            <a:r>
              <a:rPr lang="en-US" sz="2844" spc="-71">
                <a:solidFill>
                  <a:srgbClr val="231F20"/>
                </a:solidFill>
                <a:latin typeface="Telegraf Bold"/>
                <a:ea typeface="Telegraf Bold"/>
                <a:cs typeface="Telegraf Bold"/>
                <a:sym typeface="Telegraf Bold"/>
              </a:rPr>
              <a:t>01</a:t>
            </a:r>
          </a:p>
        </p:txBody>
      </p:sp>
      <p:sp>
        <p:nvSpPr>
          <p:cNvPr id="125" name="TextBox 125"/>
          <p:cNvSpPr txBox="1"/>
          <p:nvPr/>
        </p:nvSpPr>
        <p:spPr>
          <a:xfrm>
            <a:off x="15879492" y="600857"/>
            <a:ext cx="687855" cy="2492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92"/>
              </a:lnSpc>
              <a:spcBef>
                <a:spcPct val="0"/>
              </a:spcBef>
            </a:pPr>
            <a:r>
              <a:rPr lang="en-US" sz="1706" spc="-42">
                <a:solidFill>
                  <a:srgbClr val="231F20"/>
                </a:solidFill>
                <a:latin typeface="Telegraf"/>
                <a:ea typeface="Telegraf"/>
                <a:cs typeface="Telegraf"/>
                <a:sym typeface="Telegraf"/>
              </a:rPr>
              <a:t>NOV</a:t>
            </a:r>
          </a:p>
        </p:txBody>
      </p:sp>
      <p:sp>
        <p:nvSpPr>
          <p:cNvPr id="126" name="TextBox 126"/>
          <p:cNvSpPr txBox="1"/>
          <p:nvPr/>
        </p:nvSpPr>
        <p:spPr>
          <a:xfrm>
            <a:off x="15966264" y="200488"/>
            <a:ext cx="514312" cy="415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87"/>
              </a:lnSpc>
              <a:spcBef>
                <a:spcPct val="0"/>
              </a:spcBef>
            </a:pPr>
            <a:r>
              <a:rPr lang="en-US" sz="2844" spc="-71">
                <a:solidFill>
                  <a:srgbClr val="231F20"/>
                </a:solidFill>
                <a:latin typeface="Telegraf Bold"/>
                <a:ea typeface="Telegraf Bold"/>
                <a:cs typeface="Telegraf Bold"/>
                <a:sym typeface="Telegraf Bold"/>
              </a:rPr>
              <a:t>26</a:t>
            </a:r>
          </a:p>
        </p:txBody>
      </p:sp>
      <p:sp>
        <p:nvSpPr>
          <p:cNvPr id="148" name="TextBox 83">
            <a:extLst>
              <a:ext uri="{FF2B5EF4-FFF2-40B4-BE49-F238E27FC236}">
                <a16:creationId xmlns:a16="http://schemas.microsoft.com/office/drawing/2014/main" id="{7AC237D6-1BC4-77AD-B9DC-2163F15EF63A}"/>
              </a:ext>
            </a:extLst>
          </p:cNvPr>
          <p:cNvSpPr txBox="1"/>
          <p:nvPr/>
        </p:nvSpPr>
        <p:spPr>
          <a:xfrm>
            <a:off x="4834494" y="1819608"/>
            <a:ext cx="2920917" cy="307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89"/>
              </a:lnSpc>
              <a:spcBef>
                <a:spcPct val="0"/>
              </a:spcBef>
            </a:pPr>
            <a:r>
              <a:rPr lang="en-US" sz="2275" spc="-56" dirty="0">
                <a:solidFill>
                  <a:srgbClr val="231F20"/>
                </a:solidFill>
                <a:latin typeface="Telegraf Bold"/>
                <a:ea typeface="Telegraf Bold"/>
                <a:cs typeface="Telegraf Bold"/>
                <a:sym typeface="Telegraf Bold"/>
              </a:rPr>
              <a:t>Viabilidade</a:t>
            </a:r>
          </a:p>
        </p:txBody>
      </p:sp>
      <p:grpSp>
        <p:nvGrpSpPr>
          <p:cNvPr id="149" name="Group 14">
            <a:extLst>
              <a:ext uri="{FF2B5EF4-FFF2-40B4-BE49-F238E27FC236}">
                <a16:creationId xmlns:a16="http://schemas.microsoft.com/office/drawing/2014/main" id="{6FACE6DE-62E1-D030-6B61-74B032FC5CA7}"/>
              </a:ext>
            </a:extLst>
          </p:cNvPr>
          <p:cNvGrpSpPr/>
          <p:nvPr/>
        </p:nvGrpSpPr>
        <p:grpSpPr>
          <a:xfrm>
            <a:off x="12430942" y="2702568"/>
            <a:ext cx="4163402" cy="984401"/>
            <a:chOff x="0" y="0"/>
            <a:chExt cx="1267145" cy="192243"/>
          </a:xfrm>
        </p:grpSpPr>
        <p:sp>
          <p:nvSpPr>
            <p:cNvPr id="150" name="Freeform 15">
              <a:extLst>
                <a:ext uri="{FF2B5EF4-FFF2-40B4-BE49-F238E27FC236}">
                  <a16:creationId xmlns:a16="http://schemas.microsoft.com/office/drawing/2014/main" id="{F18BF5D9-BF4A-A5B2-3C86-903C60BD8F38}"/>
                </a:ext>
              </a:extLst>
            </p:cNvPr>
            <p:cNvSpPr/>
            <p:nvPr/>
          </p:nvSpPr>
          <p:spPr>
            <a:xfrm>
              <a:off x="0" y="0"/>
              <a:ext cx="1267145" cy="192243"/>
            </a:xfrm>
            <a:custGeom>
              <a:avLst/>
              <a:gdLst/>
              <a:ahLst/>
              <a:cxnLst/>
              <a:rect l="l" t="t" r="r" b="b"/>
              <a:pathLst>
                <a:path w="1267145" h="192243">
                  <a:moveTo>
                    <a:pt x="96122" y="0"/>
                  </a:moveTo>
                  <a:lnTo>
                    <a:pt x="1171024" y="0"/>
                  </a:lnTo>
                  <a:cubicBezTo>
                    <a:pt x="1196517" y="0"/>
                    <a:pt x="1220966" y="10127"/>
                    <a:pt x="1238992" y="28153"/>
                  </a:cubicBezTo>
                  <a:cubicBezTo>
                    <a:pt x="1257018" y="46180"/>
                    <a:pt x="1267145" y="70629"/>
                    <a:pt x="1267145" y="96122"/>
                  </a:cubicBezTo>
                  <a:lnTo>
                    <a:pt x="1267145" y="96122"/>
                  </a:lnTo>
                  <a:cubicBezTo>
                    <a:pt x="1267145" y="149208"/>
                    <a:pt x="1224110" y="192243"/>
                    <a:pt x="1171024" y="192243"/>
                  </a:cubicBezTo>
                  <a:lnTo>
                    <a:pt x="96122" y="192243"/>
                  </a:lnTo>
                  <a:cubicBezTo>
                    <a:pt x="70629" y="192243"/>
                    <a:pt x="46180" y="182116"/>
                    <a:pt x="28153" y="164090"/>
                  </a:cubicBezTo>
                  <a:cubicBezTo>
                    <a:pt x="10127" y="146064"/>
                    <a:pt x="0" y="121615"/>
                    <a:pt x="0" y="96122"/>
                  </a:cubicBezTo>
                  <a:lnTo>
                    <a:pt x="0" y="96122"/>
                  </a:lnTo>
                  <a:cubicBezTo>
                    <a:pt x="0" y="70629"/>
                    <a:pt x="10127" y="46180"/>
                    <a:pt x="28153" y="28153"/>
                  </a:cubicBezTo>
                  <a:cubicBezTo>
                    <a:pt x="46180" y="10127"/>
                    <a:pt x="70629" y="0"/>
                    <a:pt x="96122" y="0"/>
                  </a:cubicBezTo>
                  <a:close/>
                </a:path>
              </a:pathLst>
            </a:custGeom>
            <a:solidFill>
              <a:srgbClr val="51CFBD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51" name="TextBox 16">
              <a:extLst>
                <a:ext uri="{FF2B5EF4-FFF2-40B4-BE49-F238E27FC236}">
                  <a16:creationId xmlns:a16="http://schemas.microsoft.com/office/drawing/2014/main" id="{2818EA42-06E8-7DA2-1EF0-BB1951E7DB5D}"/>
                </a:ext>
              </a:extLst>
            </p:cNvPr>
            <p:cNvSpPr txBox="1"/>
            <p:nvPr/>
          </p:nvSpPr>
          <p:spPr>
            <a:xfrm>
              <a:off x="0" y="0"/>
              <a:ext cx="1267145" cy="1922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74"/>
                </a:lnSpc>
              </a:pPr>
              <a:endParaRPr/>
            </a:p>
          </p:txBody>
        </p:sp>
      </p:grpSp>
      <p:grpSp>
        <p:nvGrpSpPr>
          <p:cNvPr id="152" name="Group 38">
            <a:extLst>
              <a:ext uri="{FF2B5EF4-FFF2-40B4-BE49-F238E27FC236}">
                <a16:creationId xmlns:a16="http://schemas.microsoft.com/office/drawing/2014/main" id="{CCE8D418-A460-6C85-91D5-8BAF8107D9B1}"/>
              </a:ext>
            </a:extLst>
          </p:cNvPr>
          <p:cNvGrpSpPr/>
          <p:nvPr/>
        </p:nvGrpSpPr>
        <p:grpSpPr>
          <a:xfrm>
            <a:off x="12772101" y="2851188"/>
            <a:ext cx="687108" cy="687108"/>
            <a:chOff x="0" y="0"/>
            <a:chExt cx="812800" cy="812800"/>
          </a:xfrm>
        </p:grpSpPr>
        <p:sp>
          <p:nvSpPr>
            <p:cNvPr id="153" name="Freeform 39">
              <a:extLst>
                <a:ext uri="{FF2B5EF4-FFF2-40B4-BE49-F238E27FC236}">
                  <a16:creationId xmlns:a16="http://schemas.microsoft.com/office/drawing/2014/main" id="{BE1A22C3-4A82-BB67-3AEC-E9F14A571C96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25000" r="-25000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156" name="TextBox 81">
            <a:extLst>
              <a:ext uri="{FF2B5EF4-FFF2-40B4-BE49-F238E27FC236}">
                <a16:creationId xmlns:a16="http://schemas.microsoft.com/office/drawing/2014/main" id="{3BE76EFA-FDDB-F44D-E1C9-6D7716CCE2DE}"/>
              </a:ext>
            </a:extLst>
          </p:cNvPr>
          <p:cNvSpPr txBox="1"/>
          <p:nvPr/>
        </p:nvSpPr>
        <p:spPr>
          <a:xfrm>
            <a:off x="13521909" y="3242788"/>
            <a:ext cx="1523090" cy="2120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93"/>
              </a:lnSpc>
            </a:pPr>
            <a:r>
              <a:rPr lang="en-US" sz="1517" spc="-37" dirty="0">
                <a:solidFill>
                  <a:srgbClr val="231F20"/>
                </a:solidFill>
                <a:latin typeface="Telegraf"/>
                <a:ea typeface="Telegraf"/>
                <a:cs typeface="Telegraf"/>
                <a:sym typeface="Telegraf"/>
              </a:rPr>
              <a:t>Gabriel Viegas</a:t>
            </a:r>
          </a:p>
        </p:txBody>
      </p:sp>
      <p:sp>
        <p:nvSpPr>
          <p:cNvPr id="158" name="TextBox 83">
            <a:extLst>
              <a:ext uri="{FF2B5EF4-FFF2-40B4-BE49-F238E27FC236}">
                <a16:creationId xmlns:a16="http://schemas.microsoft.com/office/drawing/2014/main" id="{0D210473-D94C-968E-5570-83C0D8E804AA}"/>
              </a:ext>
            </a:extLst>
          </p:cNvPr>
          <p:cNvSpPr txBox="1"/>
          <p:nvPr/>
        </p:nvSpPr>
        <p:spPr>
          <a:xfrm>
            <a:off x="13511159" y="2964172"/>
            <a:ext cx="2920917" cy="307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89"/>
              </a:lnSpc>
              <a:spcBef>
                <a:spcPct val="0"/>
              </a:spcBef>
            </a:pPr>
            <a:r>
              <a:rPr lang="en-US" sz="2275" spc="-56" dirty="0">
                <a:solidFill>
                  <a:srgbClr val="231F20"/>
                </a:solidFill>
                <a:latin typeface="Telegraf Bold"/>
                <a:ea typeface="Telegraf Bold"/>
                <a:cs typeface="Telegraf Bold"/>
                <a:sym typeface="Telegraf Bold"/>
              </a:rPr>
              <a:t>Back-end</a:t>
            </a:r>
          </a:p>
        </p:txBody>
      </p:sp>
      <p:grpSp>
        <p:nvGrpSpPr>
          <p:cNvPr id="209" name="Group 14">
            <a:extLst>
              <a:ext uri="{FF2B5EF4-FFF2-40B4-BE49-F238E27FC236}">
                <a16:creationId xmlns:a16="http://schemas.microsoft.com/office/drawing/2014/main" id="{8CAF449B-8298-C3C5-FCB8-A940A7BFF086}"/>
              </a:ext>
            </a:extLst>
          </p:cNvPr>
          <p:cNvGrpSpPr/>
          <p:nvPr/>
        </p:nvGrpSpPr>
        <p:grpSpPr>
          <a:xfrm>
            <a:off x="3821302" y="4069975"/>
            <a:ext cx="4163402" cy="984401"/>
            <a:chOff x="0" y="0"/>
            <a:chExt cx="1267145" cy="192243"/>
          </a:xfrm>
        </p:grpSpPr>
        <p:sp>
          <p:nvSpPr>
            <p:cNvPr id="210" name="Freeform 15">
              <a:extLst>
                <a:ext uri="{FF2B5EF4-FFF2-40B4-BE49-F238E27FC236}">
                  <a16:creationId xmlns:a16="http://schemas.microsoft.com/office/drawing/2014/main" id="{73D6440E-9F3E-97E9-E79D-60C920CA4625}"/>
                </a:ext>
              </a:extLst>
            </p:cNvPr>
            <p:cNvSpPr/>
            <p:nvPr/>
          </p:nvSpPr>
          <p:spPr>
            <a:xfrm>
              <a:off x="0" y="0"/>
              <a:ext cx="1267145" cy="192243"/>
            </a:xfrm>
            <a:custGeom>
              <a:avLst/>
              <a:gdLst/>
              <a:ahLst/>
              <a:cxnLst/>
              <a:rect l="l" t="t" r="r" b="b"/>
              <a:pathLst>
                <a:path w="1267145" h="192243">
                  <a:moveTo>
                    <a:pt x="96122" y="0"/>
                  </a:moveTo>
                  <a:lnTo>
                    <a:pt x="1171024" y="0"/>
                  </a:lnTo>
                  <a:cubicBezTo>
                    <a:pt x="1196517" y="0"/>
                    <a:pt x="1220966" y="10127"/>
                    <a:pt x="1238992" y="28153"/>
                  </a:cubicBezTo>
                  <a:cubicBezTo>
                    <a:pt x="1257018" y="46180"/>
                    <a:pt x="1267145" y="70629"/>
                    <a:pt x="1267145" y="96122"/>
                  </a:cubicBezTo>
                  <a:lnTo>
                    <a:pt x="1267145" y="96122"/>
                  </a:lnTo>
                  <a:cubicBezTo>
                    <a:pt x="1267145" y="149208"/>
                    <a:pt x="1224110" y="192243"/>
                    <a:pt x="1171024" y="192243"/>
                  </a:cubicBezTo>
                  <a:lnTo>
                    <a:pt x="96122" y="192243"/>
                  </a:lnTo>
                  <a:cubicBezTo>
                    <a:pt x="70629" y="192243"/>
                    <a:pt x="46180" y="182116"/>
                    <a:pt x="28153" y="164090"/>
                  </a:cubicBezTo>
                  <a:cubicBezTo>
                    <a:pt x="10127" y="146064"/>
                    <a:pt x="0" y="121615"/>
                    <a:pt x="0" y="96122"/>
                  </a:cubicBezTo>
                  <a:lnTo>
                    <a:pt x="0" y="96122"/>
                  </a:lnTo>
                  <a:cubicBezTo>
                    <a:pt x="0" y="70629"/>
                    <a:pt x="10127" y="46180"/>
                    <a:pt x="28153" y="28153"/>
                  </a:cubicBezTo>
                  <a:cubicBezTo>
                    <a:pt x="46180" y="10127"/>
                    <a:pt x="70629" y="0"/>
                    <a:pt x="96122" y="0"/>
                  </a:cubicBezTo>
                  <a:close/>
                </a:path>
              </a:pathLst>
            </a:custGeom>
            <a:solidFill>
              <a:srgbClr val="51CFBD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211" name="TextBox 16">
              <a:extLst>
                <a:ext uri="{FF2B5EF4-FFF2-40B4-BE49-F238E27FC236}">
                  <a16:creationId xmlns:a16="http://schemas.microsoft.com/office/drawing/2014/main" id="{7D24AA70-311F-E89E-2DB9-D52AF45A6525}"/>
                </a:ext>
              </a:extLst>
            </p:cNvPr>
            <p:cNvSpPr txBox="1"/>
            <p:nvPr/>
          </p:nvSpPr>
          <p:spPr>
            <a:xfrm>
              <a:off x="0" y="0"/>
              <a:ext cx="1267145" cy="1922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74"/>
                </a:lnSpc>
              </a:pPr>
              <a:endParaRPr/>
            </a:p>
          </p:txBody>
        </p:sp>
      </p:grpSp>
      <p:sp>
        <p:nvSpPr>
          <p:cNvPr id="216" name="TextBox 81">
            <a:extLst>
              <a:ext uri="{FF2B5EF4-FFF2-40B4-BE49-F238E27FC236}">
                <a16:creationId xmlns:a16="http://schemas.microsoft.com/office/drawing/2014/main" id="{89C08233-E108-2F16-49E4-8FAB2976C06A}"/>
              </a:ext>
            </a:extLst>
          </p:cNvPr>
          <p:cNvSpPr txBox="1"/>
          <p:nvPr/>
        </p:nvSpPr>
        <p:spPr>
          <a:xfrm>
            <a:off x="4912269" y="4610195"/>
            <a:ext cx="1523090" cy="2120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93"/>
              </a:lnSpc>
            </a:pPr>
            <a:r>
              <a:rPr lang="en-US" sz="1517" spc="-37" dirty="0">
                <a:solidFill>
                  <a:srgbClr val="231F20"/>
                </a:solidFill>
                <a:latin typeface="Telegraf"/>
                <a:ea typeface="Telegraf"/>
                <a:cs typeface="Telegraf"/>
                <a:sym typeface="Telegraf"/>
              </a:rPr>
              <a:t>Mychel</a:t>
            </a:r>
          </a:p>
        </p:txBody>
      </p:sp>
      <p:sp>
        <p:nvSpPr>
          <p:cNvPr id="218" name="TextBox 83">
            <a:extLst>
              <a:ext uri="{FF2B5EF4-FFF2-40B4-BE49-F238E27FC236}">
                <a16:creationId xmlns:a16="http://schemas.microsoft.com/office/drawing/2014/main" id="{19632FE8-880D-46E3-A8CF-D9F0A910CE42}"/>
              </a:ext>
            </a:extLst>
          </p:cNvPr>
          <p:cNvSpPr txBox="1"/>
          <p:nvPr/>
        </p:nvSpPr>
        <p:spPr>
          <a:xfrm>
            <a:off x="4901519" y="4331579"/>
            <a:ext cx="2920917" cy="307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89"/>
              </a:lnSpc>
              <a:spcBef>
                <a:spcPct val="0"/>
              </a:spcBef>
            </a:pPr>
            <a:r>
              <a:rPr lang="en-US" sz="2275" spc="-56" dirty="0">
                <a:solidFill>
                  <a:srgbClr val="231F20"/>
                </a:solidFill>
                <a:latin typeface="Telegraf Bold"/>
                <a:ea typeface="Telegraf Bold"/>
                <a:cs typeface="Telegraf Bold"/>
                <a:sym typeface="Telegraf Bold"/>
              </a:rPr>
              <a:t>Documentação</a:t>
            </a:r>
          </a:p>
        </p:txBody>
      </p:sp>
      <p:grpSp>
        <p:nvGrpSpPr>
          <p:cNvPr id="219" name="Group 14">
            <a:extLst>
              <a:ext uri="{FF2B5EF4-FFF2-40B4-BE49-F238E27FC236}">
                <a16:creationId xmlns:a16="http://schemas.microsoft.com/office/drawing/2014/main" id="{A493AB21-94B7-B405-9897-85D4C56D8CB3}"/>
              </a:ext>
            </a:extLst>
          </p:cNvPr>
          <p:cNvGrpSpPr/>
          <p:nvPr/>
        </p:nvGrpSpPr>
        <p:grpSpPr>
          <a:xfrm>
            <a:off x="12496362" y="5217374"/>
            <a:ext cx="4163402" cy="984401"/>
            <a:chOff x="0" y="0"/>
            <a:chExt cx="1267145" cy="192243"/>
          </a:xfrm>
        </p:grpSpPr>
        <p:sp>
          <p:nvSpPr>
            <p:cNvPr id="220" name="Freeform 15">
              <a:extLst>
                <a:ext uri="{FF2B5EF4-FFF2-40B4-BE49-F238E27FC236}">
                  <a16:creationId xmlns:a16="http://schemas.microsoft.com/office/drawing/2014/main" id="{E0C53C63-6F59-AB20-72CB-5F4124CD2A0A}"/>
                </a:ext>
              </a:extLst>
            </p:cNvPr>
            <p:cNvSpPr/>
            <p:nvPr/>
          </p:nvSpPr>
          <p:spPr>
            <a:xfrm>
              <a:off x="0" y="0"/>
              <a:ext cx="1267145" cy="192243"/>
            </a:xfrm>
            <a:custGeom>
              <a:avLst/>
              <a:gdLst/>
              <a:ahLst/>
              <a:cxnLst/>
              <a:rect l="l" t="t" r="r" b="b"/>
              <a:pathLst>
                <a:path w="1267145" h="192243">
                  <a:moveTo>
                    <a:pt x="96122" y="0"/>
                  </a:moveTo>
                  <a:lnTo>
                    <a:pt x="1171024" y="0"/>
                  </a:lnTo>
                  <a:cubicBezTo>
                    <a:pt x="1196517" y="0"/>
                    <a:pt x="1220966" y="10127"/>
                    <a:pt x="1238992" y="28153"/>
                  </a:cubicBezTo>
                  <a:cubicBezTo>
                    <a:pt x="1257018" y="46180"/>
                    <a:pt x="1267145" y="70629"/>
                    <a:pt x="1267145" y="96122"/>
                  </a:cubicBezTo>
                  <a:lnTo>
                    <a:pt x="1267145" y="96122"/>
                  </a:lnTo>
                  <a:cubicBezTo>
                    <a:pt x="1267145" y="149208"/>
                    <a:pt x="1224110" y="192243"/>
                    <a:pt x="1171024" y="192243"/>
                  </a:cubicBezTo>
                  <a:lnTo>
                    <a:pt x="96122" y="192243"/>
                  </a:lnTo>
                  <a:cubicBezTo>
                    <a:pt x="70629" y="192243"/>
                    <a:pt x="46180" y="182116"/>
                    <a:pt x="28153" y="164090"/>
                  </a:cubicBezTo>
                  <a:cubicBezTo>
                    <a:pt x="10127" y="146064"/>
                    <a:pt x="0" y="121615"/>
                    <a:pt x="0" y="96122"/>
                  </a:cubicBezTo>
                  <a:lnTo>
                    <a:pt x="0" y="96122"/>
                  </a:lnTo>
                  <a:cubicBezTo>
                    <a:pt x="0" y="70629"/>
                    <a:pt x="10127" y="46180"/>
                    <a:pt x="28153" y="28153"/>
                  </a:cubicBezTo>
                  <a:cubicBezTo>
                    <a:pt x="46180" y="10127"/>
                    <a:pt x="70629" y="0"/>
                    <a:pt x="96122" y="0"/>
                  </a:cubicBezTo>
                  <a:close/>
                </a:path>
              </a:pathLst>
            </a:custGeom>
            <a:solidFill>
              <a:srgbClr val="51CFBD"/>
            </a:solidFill>
          </p:spPr>
          <p:txBody>
            <a:bodyPr/>
            <a:lstStyle/>
            <a:p>
              <a:endParaRPr lang="pt-BR" dirty="0"/>
            </a:p>
          </p:txBody>
        </p:sp>
        <p:sp>
          <p:nvSpPr>
            <p:cNvPr id="221" name="TextBox 16">
              <a:extLst>
                <a:ext uri="{FF2B5EF4-FFF2-40B4-BE49-F238E27FC236}">
                  <a16:creationId xmlns:a16="http://schemas.microsoft.com/office/drawing/2014/main" id="{4B742781-4AC4-CA28-CD68-028F740B1D3C}"/>
                </a:ext>
              </a:extLst>
            </p:cNvPr>
            <p:cNvSpPr txBox="1"/>
            <p:nvPr/>
          </p:nvSpPr>
          <p:spPr>
            <a:xfrm>
              <a:off x="0" y="0"/>
              <a:ext cx="1267145" cy="1922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74"/>
                </a:lnSpc>
              </a:pPr>
              <a:endParaRPr/>
            </a:p>
          </p:txBody>
        </p:sp>
      </p:grpSp>
      <p:sp>
        <p:nvSpPr>
          <p:cNvPr id="226" name="TextBox 81">
            <a:extLst>
              <a:ext uri="{FF2B5EF4-FFF2-40B4-BE49-F238E27FC236}">
                <a16:creationId xmlns:a16="http://schemas.microsoft.com/office/drawing/2014/main" id="{66966D40-08B9-C7C1-583F-43B9CC99345D}"/>
              </a:ext>
            </a:extLst>
          </p:cNvPr>
          <p:cNvSpPr txBox="1"/>
          <p:nvPr/>
        </p:nvSpPr>
        <p:spPr>
          <a:xfrm>
            <a:off x="13560048" y="5772074"/>
            <a:ext cx="1523090" cy="2120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93"/>
              </a:lnSpc>
            </a:pPr>
            <a:r>
              <a:rPr lang="en-US" sz="1517" spc="-37" dirty="0">
                <a:solidFill>
                  <a:srgbClr val="231F20"/>
                </a:solidFill>
                <a:latin typeface="Telegraf"/>
                <a:ea typeface="Telegraf"/>
                <a:cs typeface="Telegraf"/>
                <a:sym typeface="Telegraf"/>
              </a:rPr>
              <a:t>Gustavo</a:t>
            </a:r>
          </a:p>
        </p:txBody>
      </p:sp>
      <p:sp>
        <p:nvSpPr>
          <p:cNvPr id="228" name="TextBox 83">
            <a:extLst>
              <a:ext uri="{FF2B5EF4-FFF2-40B4-BE49-F238E27FC236}">
                <a16:creationId xmlns:a16="http://schemas.microsoft.com/office/drawing/2014/main" id="{98EBCC71-5980-97EA-F50D-BC76B7841A7D}"/>
              </a:ext>
            </a:extLst>
          </p:cNvPr>
          <p:cNvSpPr txBox="1"/>
          <p:nvPr/>
        </p:nvSpPr>
        <p:spPr>
          <a:xfrm>
            <a:off x="13486666" y="5493458"/>
            <a:ext cx="2983549" cy="3078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389"/>
              </a:lnSpc>
              <a:spcBef>
                <a:spcPct val="0"/>
              </a:spcBef>
            </a:pPr>
            <a:r>
              <a:rPr lang="en-US" sz="2275" spc="-56" dirty="0">
                <a:solidFill>
                  <a:srgbClr val="231F20"/>
                </a:solidFill>
                <a:latin typeface="Telegraf Bold"/>
                <a:ea typeface="Telegraf Bold"/>
                <a:cs typeface="Telegraf Bold"/>
                <a:sym typeface="Telegraf Bold"/>
              </a:rPr>
              <a:t> Mobile</a:t>
            </a:r>
          </a:p>
        </p:txBody>
      </p:sp>
      <p:grpSp>
        <p:nvGrpSpPr>
          <p:cNvPr id="232" name="Group 14">
            <a:extLst>
              <a:ext uri="{FF2B5EF4-FFF2-40B4-BE49-F238E27FC236}">
                <a16:creationId xmlns:a16="http://schemas.microsoft.com/office/drawing/2014/main" id="{0784EA3C-F275-14C5-3EA9-530D0FD5818C}"/>
              </a:ext>
            </a:extLst>
          </p:cNvPr>
          <p:cNvGrpSpPr/>
          <p:nvPr/>
        </p:nvGrpSpPr>
        <p:grpSpPr>
          <a:xfrm>
            <a:off x="7735358" y="6477860"/>
            <a:ext cx="4163402" cy="984401"/>
            <a:chOff x="0" y="0"/>
            <a:chExt cx="1267145" cy="192243"/>
          </a:xfrm>
        </p:grpSpPr>
        <p:sp>
          <p:nvSpPr>
            <p:cNvPr id="233" name="Freeform 15">
              <a:extLst>
                <a:ext uri="{FF2B5EF4-FFF2-40B4-BE49-F238E27FC236}">
                  <a16:creationId xmlns:a16="http://schemas.microsoft.com/office/drawing/2014/main" id="{78DA2691-6190-9C53-6986-99BE1EDD1510}"/>
                </a:ext>
              </a:extLst>
            </p:cNvPr>
            <p:cNvSpPr/>
            <p:nvPr/>
          </p:nvSpPr>
          <p:spPr>
            <a:xfrm>
              <a:off x="0" y="0"/>
              <a:ext cx="1267145" cy="192243"/>
            </a:xfrm>
            <a:custGeom>
              <a:avLst/>
              <a:gdLst/>
              <a:ahLst/>
              <a:cxnLst/>
              <a:rect l="l" t="t" r="r" b="b"/>
              <a:pathLst>
                <a:path w="1267145" h="192243">
                  <a:moveTo>
                    <a:pt x="96122" y="0"/>
                  </a:moveTo>
                  <a:lnTo>
                    <a:pt x="1171024" y="0"/>
                  </a:lnTo>
                  <a:cubicBezTo>
                    <a:pt x="1196517" y="0"/>
                    <a:pt x="1220966" y="10127"/>
                    <a:pt x="1238992" y="28153"/>
                  </a:cubicBezTo>
                  <a:cubicBezTo>
                    <a:pt x="1257018" y="46180"/>
                    <a:pt x="1267145" y="70629"/>
                    <a:pt x="1267145" y="96122"/>
                  </a:cubicBezTo>
                  <a:lnTo>
                    <a:pt x="1267145" y="96122"/>
                  </a:lnTo>
                  <a:cubicBezTo>
                    <a:pt x="1267145" y="149208"/>
                    <a:pt x="1224110" y="192243"/>
                    <a:pt x="1171024" y="192243"/>
                  </a:cubicBezTo>
                  <a:lnTo>
                    <a:pt x="96122" y="192243"/>
                  </a:lnTo>
                  <a:cubicBezTo>
                    <a:pt x="70629" y="192243"/>
                    <a:pt x="46180" y="182116"/>
                    <a:pt x="28153" y="164090"/>
                  </a:cubicBezTo>
                  <a:cubicBezTo>
                    <a:pt x="10127" y="146064"/>
                    <a:pt x="0" y="121615"/>
                    <a:pt x="0" y="96122"/>
                  </a:cubicBezTo>
                  <a:lnTo>
                    <a:pt x="0" y="96122"/>
                  </a:lnTo>
                  <a:cubicBezTo>
                    <a:pt x="0" y="70629"/>
                    <a:pt x="10127" y="46180"/>
                    <a:pt x="28153" y="28153"/>
                  </a:cubicBezTo>
                  <a:cubicBezTo>
                    <a:pt x="46180" y="10127"/>
                    <a:pt x="70629" y="0"/>
                    <a:pt x="96122" y="0"/>
                  </a:cubicBezTo>
                  <a:close/>
                </a:path>
              </a:pathLst>
            </a:custGeom>
            <a:solidFill>
              <a:srgbClr val="51CFBD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234" name="TextBox 16">
              <a:extLst>
                <a:ext uri="{FF2B5EF4-FFF2-40B4-BE49-F238E27FC236}">
                  <a16:creationId xmlns:a16="http://schemas.microsoft.com/office/drawing/2014/main" id="{833D5B12-3CF4-5E68-78AE-A58D721B9DDE}"/>
                </a:ext>
              </a:extLst>
            </p:cNvPr>
            <p:cNvSpPr txBox="1"/>
            <p:nvPr/>
          </p:nvSpPr>
          <p:spPr>
            <a:xfrm>
              <a:off x="0" y="0"/>
              <a:ext cx="1267145" cy="1922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74"/>
                </a:lnSpc>
              </a:pPr>
              <a:endParaRPr/>
            </a:p>
          </p:txBody>
        </p:sp>
      </p:grpSp>
      <p:sp>
        <p:nvSpPr>
          <p:cNvPr id="239" name="TextBox 81">
            <a:extLst>
              <a:ext uri="{FF2B5EF4-FFF2-40B4-BE49-F238E27FC236}">
                <a16:creationId xmlns:a16="http://schemas.microsoft.com/office/drawing/2014/main" id="{BD0AF258-8C22-363E-562C-8F9496931A96}"/>
              </a:ext>
            </a:extLst>
          </p:cNvPr>
          <p:cNvSpPr txBox="1"/>
          <p:nvPr/>
        </p:nvSpPr>
        <p:spPr>
          <a:xfrm>
            <a:off x="8826325" y="7018080"/>
            <a:ext cx="1523090" cy="2120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93"/>
              </a:lnSpc>
            </a:pPr>
            <a:r>
              <a:rPr lang="en-US" sz="1517" spc="-37" dirty="0">
                <a:solidFill>
                  <a:srgbClr val="231F20"/>
                </a:solidFill>
                <a:latin typeface="Telegraf"/>
                <a:ea typeface="Telegraf"/>
                <a:cs typeface="Telegraf"/>
                <a:sym typeface="Telegraf"/>
              </a:rPr>
              <a:t>Guilherme Reis</a:t>
            </a:r>
          </a:p>
        </p:txBody>
      </p:sp>
      <p:sp>
        <p:nvSpPr>
          <p:cNvPr id="241" name="TextBox 83">
            <a:extLst>
              <a:ext uri="{FF2B5EF4-FFF2-40B4-BE49-F238E27FC236}">
                <a16:creationId xmlns:a16="http://schemas.microsoft.com/office/drawing/2014/main" id="{B88C1B0E-274E-7AA0-133C-93F6ED571C55}"/>
              </a:ext>
            </a:extLst>
          </p:cNvPr>
          <p:cNvSpPr txBox="1"/>
          <p:nvPr/>
        </p:nvSpPr>
        <p:spPr>
          <a:xfrm>
            <a:off x="8815575" y="6739464"/>
            <a:ext cx="2920917" cy="307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89"/>
              </a:lnSpc>
              <a:spcBef>
                <a:spcPct val="0"/>
              </a:spcBef>
            </a:pPr>
            <a:r>
              <a:rPr lang="en-US" sz="2275" spc="-56" dirty="0">
                <a:solidFill>
                  <a:srgbClr val="231F20"/>
                </a:solidFill>
                <a:latin typeface="Telegraf Bold"/>
                <a:ea typeface="Telegraf Bold"/>
                <a:cs typeface="Telegraf Bold"/>
                <a:sym typeface="Telegraf Bold"/>
              </a:rPr>
              <a:t>Marketing</a:t>
            </a:r>
          </a:p>
        </p:txBody>
      </p:sp>
      <p:grpSp>
        <p:nvGrpSpPr>
          <p:cNvPr id="242" name="Group 14">
            <a:extLst>
              <a:ext uri="{FF2B5EF4-FFF2-40B4-BE49-F238E27FC236}">
                <a16:creationId xmlns:a16="http://schemas.microsoft.com/office/drawing/2014/main" id="{E781BDA7-A03E-A8D0-8B2A-DF63937D778D}"/>
              </a:ext>
            </a:extLst>
          </p:cNvPr>
          <p:cNvGrpSpPr/>
          <p:nvPr/>
        </p:nvGrpSpPr>
        <p:grpSpPr>
          <a:xfrm>
            <a:off x="3738235" y="7886961"/>
            <a:ext cx="4163402" cy="984401"/>
            <a:chOff x="0" y="0"/>
            <a:chExt cx="1267145" cy="192243"/>
          </a:xfrm>
        </p:grpSpPr>
        <p:sp>
          <p:nvSpPr>
            <p:cNvPr id="243" name="Freeform 15">
              <a:extLst>
                <a:ext uri="{FF2B5EF4-FFF2-40B4-BE49-F238E27FC236}">
                  <a16:creationId xmlns:a16="http://schemas.microsoft.com/office/drawing/2014/main" id="{865589A4-4701-F242-7D26-BBA964696498}"/>
                </a:ext>
              </a:extLst>
            </p:cNvPr>
            <p:cNvSpPr/>
            <p:nvPr/>
          </p:nvSpPr>
          <p:spPr>
            <a:xfrm>
              <a:off x="0" y="0"/>
              <a:ext cx="1267145" cy="192243"/>
            </a:xfrm>
            <a:custGeom>
              <a:avLst/>
              <a:gdLst/>
              <a:ahLst/>
              <a:cxnLst/>
              <a:rect l="l" t="t" r="r" b="b"/>
              <a:pathLst>
                <a:path w="1267145" h="192243">
                  <a:moveTo>
                    <a:pt x="96122" y="0"/>
                  </a:moveTo>
                  <a:lnTo>
                    <a:pt x="1171024" y="0"/>
                  </a:lnTo>
                  <a:cubicBezTo>
                    <a:pt x="1196517" y="0"/>
                    <a:pt x="1220966" y="10127"/>
                    <a:pt x="1238992" y="28153"/>
                  </a:cubicBezTo>
                  <a:cubicBezTo>
                    <a:pt x="1257018" y="46180"/>
                    <a:pt x="1267145" y="70629"/>
                    <a:pt x="1267145" y="96122"/>
                  </a:cubicBezTo>
                  <a:lnTo>
                    <a:pt x="1267145" y="96122"/>
                  </a:lnTo>
                  <a:cubicBezTo>
                    <a:pt x="1267145" y="149208"/>
                    <a:pt x="1224110" y="192243"/>
                    <a:pt x="1171024" y="192243"/>
                  </a:cubicBezTo>
                  <a:lnTo>
                    <a:pt x="96122" y="192243"/>
                  </a:lnTo>
                  <a:cubicBezTo>
                    <a:pt x="70629" y="192243"/>
                    <a:pt x="46180" y="182116"/>
                    <a:pt x="28153" y="164090"/>
                  </a:cubicBezTo>
                  <a:cubicBezTo>
                    <a:pt x="10127" y="146064"/>
                    <a:pt x="0" y="121615"/>
                    <a:pt x="0" y="96122"/>
                  </a:cubicBezTo>
                  <a:lnTo>
                    <a:pt x="0" y="96122"/>
                  </a:lnTo>
                  <a:cubicBezTo>
                    <a:pt x="0" y="70629"/>
                    <a:pt x="10127" y="46180"/>
                    <a:pt x="28153" y="28153"/>
                  </a:cubicBezTo>
                  <a:cubicBezTo>
                    <a:pt x="46180" y="10127"/>
                    <a:pt x="70629" y="0"/>
                    <a:pt x="96122" y="0"/>
                  </a:cubicBezTo>
                  <a:close/>
                </a:path>
              </a:pathLst>
            </a:custGeom>
            <a:solidFill>
              <a:srgbClr val="51CFBD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244" name="TextBox 16">
              <a:extLst>
                <a:ext uri="{FF2B5EF4-FFF2-40B4-BE49-F238E27FC236}">
                  <a16:creationId xmlns:a16="http://schemas.microsoft.com/office/drawing/2014/main" id="{61FA42D7-FDE2-F248-76EA-0F01E8CF769B}"/>
                </a:ext>
              </a:extLst>
            </p:cNvPr>
            <p:cNvSpPr txBox="1"/>
            <p:nvPr/>
          </p:nvSpPr>
          <p:spPr>
            <a:xfrm>
              <a:off x="0" y="0"/>
              <a:ext cx="1267145" cy="1922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74"/>
                </a:lnSpc>
              </a:pPr>
              <a:endParaRPr/>
            </a:p>
          </p:txBody>
        </p:sp>
      </p:grpSp>
      <p:sp>
        <p:nvSpPr>
          <p:cNvPr id="249" name="TextBox 81">
            <a:extLst>
              <a:ext uri="{FF2B5EF4-FFF2-40B4-BE49-F238E27FC236}">
                <a16:creationId xmlns:a16="http://schemas.microsoft.com/office/drawing/2014/main" id="{5D79D51A-282E-B56B-553E-A9B8D6EE7944}"/>
              </a:ext>
            </a:extLst>
          </p:cNvPr>
          <p:cNvSpPr txBox="1"/>
          <p:nvPr/>
        </p:nvSpPr>
        <p:spPr>
          <a:xfrm>
            <a:off x="4771862" y="8379161"/>
            <a:ext cx="1523090" cy="2120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93"/>
              </a:lnSpc>
            </a:pPr>
            <a:r>
              <a:rPr lang="en-US" sz="1517" spc="-37" dirty="0">
                <a:solidFill>
                  <a:srgbClr val="231F20"/>
                </a:solidFill>
                <a:latin typeface="Telegraf"/>
                <a:ea typeface="Telegraf"/>
                <a:cs typeface="Telegraf"/>
                <a:sym typeface="Telegraf"/>
              </a:rPr>
              <a:t>Guilherme Reis</a:t>
            </a:r>
          </a:p>
        </p:txBody>
      </p:sp>
      <p:sp>
        <p:nvSpPr>
          <p:cNvPr id="251" name="TextBox 83">
            <a:extLst>
              <a:ext uri="{FF2B5EF4-FFF2-40B4-BE49-F238E27FC236}">
                <a16:creationId xmlns:a16="http://schemas.microsoft.com/office/drawing/2014/main" id="{2C464AC6-C4AE-4BEB-19AC-F5F09D955FFE}"/>
              </a:ext>
            </a:extLst>
          </p:cNvPr>
          <p:cNvSpPr txBox="1"/>
          <p:nvPr/>
        </p:nvSpPr>
        <p:spPr>
          <a:xfrm>
            <a:off x="4735093" y="8028409"/>
            <a:ext cx="2920917" cy="3078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389"/>
              </a:lnSpc>
              <a:spcBef>
                <a:spcPct val="0"/>
              </a:spcBef>
            </a:pPr>
            <a:r>
              <a:rPr lang="en-US" sz="2275" spc="-56" dirty="0">
                <a:solidFill>
                  <a:srgbClr val="231F20"/>
                </a:solidFill>
                <a:latin typeface="Telegraf Bold"/>
                <a:ea typeface="Telegraf Bold"/>
                <a:cs typeface="Telegraf Bold"/>
                <a:sym typeface="Telegraf Bold"/>
              </a:rPr>
              <a:t>Análise de mercado</a:t>
            </a:r>
          </a:p>
        </p:txBody>
      </p:sp>
      <p:pic>
        <p:nvPicPr>
          <p:cNvPr id="253" name="Imagem 252" descr="Homem posando para foto&#10;&#10;Descrição gerada automaticamente">
            <a:extLst>
              <a:ext uri="{FF2B5EF4-FFF2-40B4-BE49-F238E27FC236}">
                <a16:creationId xmlns:a16="http://schemas.microsoft.com/office/drawing/2014/main" id="{CDF848DB-6CEC-ACEE-1BF2-B21C6613B72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88093" y="5390244"/>
            <a:ext cx="616724" cy="616724"/>
          </a:xfrm>
          <a:prstGeom prst="rect">
            <a:avLst/>
          </a:prstGeom>
        </p:spPr>
      </p:pic>
      <p:pic>
        <p:nvPicPr>
          <p:cNvPr id="255" name="Imagem 254" descr="Homem dentro de carro&#10;&#10;Descrição gerada automaticamente">
            <a:extLst>
              <a:ext uri="{FF2B5EF4-FFF2-40B4-BE49-F238E27FC236}">
                <a16:creationId xmlns:a16="http://schemas.microsoft.com/office/drawing/2014/main" id="{BFC40CCE-6A2B-6249-C87A-1BCFBF23C14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1920" y="1758809"/>
            <a:ext cx="609599" cy="609599"/>
          </a:xfrm>
          <a:prstGeom prst="rect">
            <a:avLst/>
          </a:prstGeom>
        </p:spPr>
      </p:pic>
      <p:pic>
        <p:nvPicPr>
          <p:cNvPr id="258" name="Imagem 257" descr="Homem dentro de carro&#10;&#10;Descrição gerada automaticamente">
            <a:extLst>
              <a:ext uri="{FF2B5EF4-FFF2-40B4-BE49-F238E27FC236}">
                <a16:creationId xmlns:a16="http://schemas.microsoft.com/office/drawing/2014/main" id="{A57C3D86-0210-0458-9BEB-51C50999C6B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5645" y="4236816"/>
            <a:ext cx="609599" cy="609599"/>
          </a:xfrm>
          <a:prstGeom prst="rect">
            <a:avLst/>
          </a:prstGeom>
        </p:spPr>
      </p:pic>
      <p:pic>
        <p:nvPicPr>
          <p:cNvPr id="262" name="Imagem 261" descr="Homem em pé em frente a árvores&#10;&#10;Descrição gerada automaticamente">
            <a:extLst>
              <a:ext uri="{FF2B5EF4-FFF2-40B4-BE49-F238E27FC236}">
                <a16:creationId xmlns:a16="http://schemas.microsoft.com/office/drawing/2014/main" id="{CDDDF31B-065E-EFBB-1429-0FC171270A6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4364" y="6651367"/>
            <a:ext cx="591863" cy="591863"/>
          </a:xfrm>
          <a:prstGeom prst="rect">
            <a:avLst/>
          </a:prstGeom>
        </p:spPr>
      </p:pic>
      <p:pic>
        <p:nvPicPr>
          <p:cNvPr id="263" name="Imagem 262" descr="Homem em pé em frente a árvores&#10;&#10;Descrição gerada automaticamente">
            <a:extLst>
              <a:ext uri="{FF2B5EF4-FFF2-40B4-BE49-F238E27FC236}">
                <a16:creationId xmlns:a16="http://schemas.microsoft.com/office/drawing/2014/main" id="{581B0B11-E33E-27C5-C351-F2F21DDD346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784" y="8020387"/>
            <a:ext cx="591863" cy="591863"/>
          </a:xfrm>
          <a:prstGeom prst="rect">
            <a:avLst/>
          </a:prstGeom>
        </p:spPr>
      </p:pic>
      <p:grpSp>
        <p:nvGrpSpPr>
          <p:cNvPr id="264" name="Group 14">
            <a:extLst>
              <a:ext uri="{FF2B5EF4-FFF2-40B4-BE49-F238E27FC236}">
                <a16:creationId xmlns:a16="http://schemas.microsoft.com/office/drawing/2014/main" id="{7988B77A-512C-F9B3-315B-9662A1CA8DA1}"/>
              </a:ext>
            </a:extLst>
          </p:cNvPr>
          <p:cNvGrpSpPr/>
          <p:nvPr/>
        </p:nvGrpSpPr>
        <p:grpSpPr>
          <a:xfrm>
            <a:off x="12496362" y="9064985"/>
            <a:ext cx="4163402" cy="984401"/>
            <a:chOff x="0" y="0"/>
            <a:chExt cx="1267145" cy="192243"/>
          </a:xfrm>
        </p:grpSpPr>
        <p:sp>
          <p:nvSpPr>
            <p:cNvPr id="265" name="Freeform 15">
              <a:extLst>
                <a:ext uri="{FF2B5EF4-FFF2-40B4-BE49-F238E27FC236}">
                  <a16:creationId xmlns:a16="http://schemas.microsoft.com/office/drawing/2014/main" id="{5500F9C2-FE73-92E0-FE0C-CCFAA139C4F6}"/>
                </a:ext>
              </a:extLst>
            </p:cNvPr>
            <p:cNvSpPr/>
            <p:nvPr/>
          </p:nvSpPr>
          <p:spPr>
            <a:xfrm>
              <a:off x="0" y="0"/>
              <a:ext cx="1267145" cy="192243"/>
            </a:xfrm>
            <a:custGeom>
              <a:avLst/>
              <a:gdLst/>
              <a:ahLst/>
              <a:cxnLst/>
              <a:rect l="l" t="t" r="r" b="b"/>
              <a:pathLst>
                <a:path w="1267145" h="192243">
                  <a:moveTo>
                    <a:pt x="96122" y="0"/>
                  </a:moveTo>
                  <a:lnTo>
                    <a:pt x="1171024" y="0"/>
                  </a:lnTo>
                  <a:cubicBezTo>
                    <a:pt x="1196517" y="0"/>
                    <a:pt x="1220966" y="10127"/>
                    <a:pt x="1238992" y="28153"/>
                  </a:cubicBezTo>
                  <a:cubicBezTo>
                    <a:pt x="1257018" y="46180"/>
                    <a:pt x="1267145" y="70629"/>
                    <a:pt x="1267145" y="96122"/>
                  </a:cubicBezTo>
                  <a:lnTo>
                    <a:pt x="1267145" y="96122"/>
                  </a:lnTo>
                  <a:cubicBezTo>
                    <a:pt x="1267145" y="149208"/>
                    <a:pt x="1224110" y="192243"/>
                    <a:pt x="1171024" y="192243"/>
                  </a:cubicBezTo>
                  <a:lnTo>
                    <a:pt x="96122" y="192243"/>
                  </a:lnTo>
                  <a:cubicBezTo>
                    <a:pt x="70629" y="192243"/>
                    <a:pt x="46180" y="182116"/>
                    <a:pt x="28153" y="164090"/>
                  </a:cubicBezTo>
                  <a:cubicBezTo>
                    <a:pt x="10127" y="146064"/>
                    <a:pt x="0" y="121615"/>
                    <a:pt x="0" y="96122"/>
                  </a:cubicBezTo>
                  <a:lnTo>
                    <a:pt x="0" y="96122"/>
                  </a:lnTo>
                  <a:cubicBezTo>
                    <a:pt x="0" y="70629"/>
                    <a:pt x="10127" y="46180"/>
                    <a:pt x="28153" y="28153"/>
                  </a:cubicBezTo>
                  <a:cubicBezTo>
                    <a:pt x="46180" y="10127"/>
                    <a:pt x="70629" y="0"/>
                    <a:pt x="96122" y="0"/>
                  </a:cubicBezTo>
                  <a:close/>
                </a:path>
              </a:pathLst>
            </a:custGeom>
            <a:solidFill>
              <a:srgbClr val="51CFBD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266" name="TextBox 16">
              <a:extLst>
                <a:ext uri="{FF2B5EF4-FFF2-40B4-BE49-F238E27FC236}">
                  <a16:creationId xmlns:a16="http://schemas.microsoft.com/office/drawing/2014/main" id="{DEBAD74F-3CE9-4AA0-AEF3-D67D6714929A}"/>
                </a:ext>
              </a:extLst>
            </p:cNvPr>
            <p:cNvSpPr txBox="1"/>
            <p:nvPr/>
          </p:nvSpPr>
          <p:spPr>
            <a:xfrm>
              <a:off x="0" y="0"/>
              <a:ext cx="1267145" cy="1922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74"/>
                </a:lnSpc>
              </a:pPr>
              <a:endParaRPr/>
            </a:p>
          </p:txBody>
        </p:sp>
      </p:grpSp>
      <p:grpSp>
        <p:nvGrpSpPr>
          <p:cNvPr id="267" name="Group 38">
            <a:extLst>
              <a:ext uri="{FF2B5EF4-FFF2-40B4-BE49-F238E27FC236}">
                <a16:creationId xmlns:a16="http://schemas.microsoft.com/office/drawing/2014/main" id="{68ADFECC-68C3-B4D4-8480-3B250F05EFB9}"/>
              </a:ext>
            </a:extLst>
          </p:cNvPr>
          <p:cNvGrpSpPr/>
          <p:nvPr/>
        </p:nvGrpSpPr>
        <p:grpSpPr>
          <a:xfrm>
            <a:off x="12837521" y="9213605"/>
            <a:ext cx="687108" cy="687108"/>
            <a:chOff x="0" y="0"/>
            <a:chExt cx="812800" cy="812800"/>
          </a:xfrm>
        </p:grpSpPr>
        <p:sp>
          <p:nvSpPr>
            <p:cNvPr id="268" name="Freeform 39">
              <a:extLst>
                <a:ext uri="{FF2B5EF4-FFF2-40B4-BE49-F238E27FC236}">
                  <a16:creationId xmlns:a16="http://schemas.microsoft.com/office/drawing/2014/main" id="{B78BC371-73BA-8D0F-A19A-3D8E98DF167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25000" r="-25000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269" name="TextBox 81">
            <a:extLst>
              <a:ext uri="{FF2B5EF4-FFF2-40B4-BE49-F238E27FC236}">
                <a16:creationId xmlns:a16="http://schemas.microsoft.com/office/drawing/2014/main" id="{20B7AC05-3F1E-46FA-7EF2-2B40FFB06B6C}"/>
              </a:ext>
            </a:extLst>
          </p:cNvPr>
          <p:cNvSpPr txBox="1"/>
          <p:nvPr/>
        </p:nvSpPr>
        <p:spPr>
          <a:xfrm>
            <a:off x="13587329" y="9605205"/>
            <a:ext cx="1523090" cy="2120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93"/>
              </a:lnSpc>
            </a:pPr>
            <a:r>
              <a:rPr lang="en-US" sz="1517" spc="-37" dirty="0">
                <a:solidFill>
                  <a:srgbClr val="231F20"/>
                </a:solidFill>
                <a:latin typeface="Telegraf"/>
                <a:ea typeface="Telegraf"/>
                <a:cs typeface="Telegraf"/>
                <a:sym typeface="Telegraf"/>
              </a:rPr>
              <a:t>Gabriel Viegas</a:t>
            </a:r>
          </a:p>
        </p:txBody>
      </p:sp>
      <p:sp>
        <p:nvSpPr>
          <p:cNvPr id="270" name="TextBox 83">
            <a:extLst>
              <a:ext uri="{FF2B5EF4-FFF2-40B4-BE49-F238E27FC236}">
                <a16:creationId xmlns:a16="http://schemas.microsoft.com/office/drawing/2014/main" id="{5C516226-DC6F-81D7-EF76-2D638EC72429}"/>
              </a:ext>
            </a:extLst>
          </p:cNvPr>
          <p:cNvSpPr txBox="1"/>
          <p:nvPr/>
        </p:nvSpPr>
        <p:spPr>
          <a:xfrm>
            <a:off x="13576579" y="9326589"/>
            <a:ext cx="2920917" cy="307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89"/>
              </a:lnSpc>
              <a:spcBef>
                <a:spcPct val="0"/>
              </a:spcBef>
            </a:pPr>
            <a:r>
              <a:rPr lang="en-US" sz="2275" spc="-56" dirty="0">
                <a:solidFill>
                  <a:srgbClr val="231F20"/>
                </a:solidFill>
                <a:latin typeface="Telegraf Bold"/>
                <a:ea typeface="Telegraf Bold"/>
                <a:cs typeface="Telegraf Bold"/>
                <a:sym typeface="Telegraf Bold"/>
              </a:rPr>
              <a:t>Front-end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69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/>
          <p:cNvSpPr txBox="1"/>
          <p:nvPr/>
        </p:nvSpPr>
        <p:spPr>
          <a:xfrm>
            <a:off x="817511" y="455311"/>
            <a:ext cx="17470489" cy="979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4"/>
              </a:lnSpc>
            </a:pPr>
            <a:r>
              <a:rPr lang="en-US" sz="8561" spc="-565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Distribuição de Papéis no Grupo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420252" y="3862038"/>
            <a:ext cx="2345383" cy="2825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27"/>
              </a:lnSpc>
            </a:pPr>
            <a:r>
              <a:rPr lang="en-US" sz="2502" spc="-165">
                <a:solidFill>
                  <a:srgbClr val="1F69F6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Luana Álvarez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4594875" y="1815651"/>
            <a:ext cx="3550865" cy="3817479"/>
            <a:chOff x="0" y="0"/>
            <a:chExt cx="20632929" cy="22182138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0632928" cy="22182139"/>
            </a:xfrm>
            <a:custGeom>
              <a:avLst/>
              <a:gdLst/>
              <a:ahLst/>
              <a:cxnLst/>
              <a:rect l="l" t="t" r="r" b="b"/>
              <a:pathLst>
                <a:path w="20632928" h="22182139">
                  <a:moveTo>
                    <a:pt x="77009" y="0"/>
                  </a:moveTo>
                  <a:lnTo>
                    <a:pt x="20555919" y="0"/>
                  </a:lnTo>
                  <a:cubicBezTo>
                    <a:pt x="20598450" y="0"/>
                    <a:pt x="20632928" y="34478"/>
                    <a:pt x="20632928" y="77009"/>
                  </a:cubicBezTo>
                  <a:lnTo>
                    <a:pt x="20632928" y="22105130"/>
                  </a:lnTo>
                  <a:cubicBezTo>
                    <a:pt x="20632928" y="22147661"/>
                    <a:pt x="20598450" y="22182139"/>
                    <a:pt x="20555919" y="22182139"/>
                  </a:cubicBezTo>
                  <a:lnTo>
                    <a:pt x="77009" y="22182139"/>
                  </a:lnTo>
                  <a:cubicBezTo>
                    <a:pt x="34478" y="22182139"/>
                    <a:pt x="0" y="22147661"/>
                    <a:pt x="0" y="22105130"/>
                  </a:cubicBezTo>
                  <a:lnTo>
                    <a:pt x="0" y="77009"/>
                  </a:lnTo>
                  <a:cubicBezTo>
                    <a:pt x="0" y="34478"/>
                    <a:pt x="34478" y="0"/>
                    <a:pt x="77009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BR" dirty="0"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4898914" y="4641440"/>
            <a:ext cx="2945742" cy="9033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73"/>
              </a:lnSpc>
            </a:pPr>
            <a:r>
              <a:rPr lang="pt-BR" sz="1190" spc="-40" dirty="0">
                <a:solidFill>
                  <a:srgbClr val="1F69F6"/>
                </a:solidFill>
                <a:latin typeface="Montserrat"/>
                <a:ea typeface="Montserrat"/>
                <a:cs typeface="Montserrat"/>
                <a:sym typeface="Montserrat"/>
              </a:rPr>
              <a:t>Responsável pela documentação e fiscalização das métricas e objetivos durante o desenvolvimento do projeto</a:t>
            </a:r>
            <a:r>
              <a:rPr lang="en-US" sz="1190" spc="-40" dirty="0">
                <a:solidFill>
                  <a:srgbClr val="1F69F6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</a:p>
          <a:p>
            <a:pPr algn="ctr">
              <a:lnSpc>
                <a:spcPts val="1773"/>
              </a:lnSpc>
            </a:pPr>
            <a:endParaRPr lang="en-US" sz="1190" spc="-40" dirty="0">
              <a:solidFill>
                <a:srgbClr val="1F69F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5197616" y="3862038"/>
            <a:ext cx="2574837" cy="2716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027"/>
              </a:lnSpc>
            </a:pPr>
            <a:r>
              <a:rPr lang="en-US" sz="2502" spc="-165" dirty="0">
                <a:solidFill>
                  <a:srgbClr val="1F69F6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Mychel Carporas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8375194" y="1815651"/>
            <a:ext cx="3550865" cy="3817479"/>
            <a:chOff x="0" y="0"/>
            <a:chExt cx="20632929" cy="22182138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20632928" cy="22182139"/>
            </a:xfrm>
            <a:custGeom>
              <a:avLst/>
              <a:gdLst/>
              <a:ahLst/>
              <a:cxnLst/>
              <a:rect l="l" t="t" r="r" b="b"/>
              <a:pathLst>
                <a:path w="20632928" h="22182139">
                  <a:moveTo>
                    <a:pt x="77009" y="0"/>
                  </a:moveTo>
                  <a:lnTo>
                    <a:pt x="20555919" y="0"/>
                  </a:lnTo>
                  <a:cubicBezTo>
                    <a:pt x="20598450" y="0"/>
                    <a:pt x="20632928" y="34478"/>
                    <a:pt x="20632928" y="77009"/>
                  </a:cubicBezTo>
                  <a:lnTo>
                    <a:pt x="20632928" y="22105130"/>
                  </a:lnTo>
                  <a:cubicBezTo>
                    <a:pt x="20632928" y="22147661"/>
                    <a:pt x="20598450" y="22182139"/>
                    <a:pt x="20555919" y="22182139"/>
                  </a:cubicBezTo>
                  <a:lnTo>
                    <a:pt x="77009" y="22182139"/>
                  </a:lnTo>
                  <a:cubicBezTo>
                    <a:pt x="34478" y="22182139"/>
                    <a:pt x="0" y="22147661"/>
                    <a:pt x="0" y="22105130"/>
                  </a:cubicBezTo>
                  <a:lnTo>
                    <a:pt x="0" y="77009"/>
                  </a:lnTo>
                  <a:cubicBezTo>
                    <a:pt x="0" y="34478"/>
                    <a:pt x="34478" y="0"/>
                    <a:pt x="77009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8717168" y="4759077"/>
            <a:ext cx="2945742" cy="6724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73"/>
              </a:lnSpc>
            </a:pPr>
            <a:r>
              <a:rPr lang="pt-BR" sz="1190" spc="-40" dirty="0">
                <a:solidFill>
                  <a:srgbClr val="1F69F6"/>
                </a:solidFill>
                <a:latin typeface="Montserrat"/>
                <a:ea typeface="Montserrat"/>
                <a:cs typeface="Montserrat"/>
                <a:sym typeface="Montserrat"/>
              </a:rPr>
              <a:t>Responsável pelo desenvolvimento mobile do projeto</a:t>
            </a:r>
            <a:r>
              <a:rPr lang="en-US" sz="1190" spc="-40" dirty="0">
                <a:solidFill>
                  <a:srgbClr val="1F69F6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</a:p>
          <a:p>
            <a:pPr algn="ctr">
              <a:lnSpc>
                <a:spcPts val="1773"/>
              </a:lnSpc>
            </a:pPr>
            <a:endParaRPr lang="en-US" sz="1190" spc="-40" dirty="0">
              <a:solidFill>
                <a:srgbClr val="1F69F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8977935" y="3904436"/>
            <a:ext cx="2345383" cy="2716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27"/>
              </a:lnSpc>
            </a:pPr>
            <a:r>
              <a:rPr lang="en-US" sz="2502" spc="-165" dirty="0">
                <a:solidFill>
                  <a:srgbClr val="1F69F6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Gustavo Luz</a:t>
            </a:r>
          </a:p>
        </p:txBody>
      </p:sp>
      <p:grpSp>
        <p:nvGrpSpPr>
          <p:cNvPr id="25" name="Group 25"/>
          <p:cNvGrpSpPr/>
          <p:nvPr/>
        </p:nvGrpSpPr>
        <p:grpSpPr>
          <a:xfrm>
            <a:off x="5769044" y="6060479"/>
            <a:ext cx="3550865" cy="3817479"/>
            <a:chOff x="0" y="0"/>
            <a:chExt cx="20632929" cy="22182138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20632928" cy="22182139"/>
            </a:xfrm>
            <a:custGeom>
              <a:avLst/>
              <a:gdLst/>
              <a:ahLst/>
              <a:cxnLst/>
              <a:rect l="l" t="t" r="r" b="b"/>
              <a:pathLst>
                <a:path w="20632928" h="22182139">
                  <a:moveTo>
                    <a:pt x="77009" y="0"/>
                  </a:moveTo>
                  <a:lnTo>
                    <a:pt x="20555919" y="0"/>
                  </a:lnTo>
                  <a:cubicBezTo>
                    <a:pt x="20598450" y="0"/>
                    <a:pt x="20632928" y="34478"/>
                    <a:pt x="20632928" y="77009"/>
                  </a:cubicBezTo>
                  <a:lnTo>
                    <a:pt x="20632928" y="22105130"/>
                  </a:lnTo>
                  <a:cubicBezTo>
                    <a:pt x="20632928" y="22147661"/>
                    <a:pt x="20598450" y="22182139"/>
                    <a:pt x="20555919" y="22182139"/>
                  </a:cubicBezTo>
                  <a:lnTo>
                    <a:pt x="77009" y="22182139"/>
                  </a:lnTo>
                  <a:cubicBezTo>
                    <a:pt x="34478" y="22182139"/>
                    <a:pt x="0" y="22147661"/>
                    <a:pt x="0" y="22105130"/>
                  </a:cubicBezTo>
                  <a:lnTo>
                    <a:pt x="0" y="77009"/>
                  </a:lnTo>
                  <a:cubicBezTo>
                    <a:pt x="0" y="34478"/>
                    <a:pt x="34478" y="0"/>
                    <a:pt x="77009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6071605" y="8894699"/>
            <a:ext cx="2945742" cy="4416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73"/>
              </a:lnSpc>
            </a:pPr>
            <a:r>
              <a:rPr lang="pt-BR" sz="1190" spc="-40" dirty="0">
                <a:solidFill>
                  <a:srgbClr val="1F69F6"/>
                </a:solidFill>
                <a:latin typeface="Montserrat"/>
                <a:ea typeface="Montserrat"/>
                <a:cs typeface="Montserrat"/>
                <a:sym typeface="Montserrat"/>
              </a:rPr>
              <a:t>Responsável pela documentação, análise de viabilidade, </a:t>
            </a:r>
            <a:r>
              <a:rPr lang="pt-BR" sz="1190" spc="-40" dirty="0" err="1">
                <a:solidFill>
                  <a:srgbClr val="1F69F6"/>
                </a:solidFill>
                <a:latin typeface="Montserrat"/>
                <a:ea typeface="Montserrat"/>
                <a:cs typeface="Montserrat"/>
                <a:sym typeface="Montserrat"/>
              </a:rPr>
              <a:t>usabiliade</a:t>
            </a:r>
            <a:r>
              <a:rPr lang="pt-BR" sz="1190" spc="-40" dirty="0">
                <a:solidFill>
                  <a:srgbClr val="1F69F6"/>
                </a:solidFill>
                <a:latin typeface="Montserrat"/>
                <a:ea typeface="Montserrat"/>
                <a:cs typeface="Montserrat"/>
                <a:sym typeface="Montserrat"/>
              </a:rPr>
              <a:t> e marketing</a:t>
            </a:r>
            <a:endParaRPr lang="en-US" sz="1190" spc="-40" dirty="0">
              <a:solidFill>
                <a:srgbClr val="1F69F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6371785" y="8106866"/>
            <a:ext cx="2345383" cy="2716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27"/>
              </a:lnSpc>
            </a:pPr>
            <a:r>
              <a:rPr lang="en-US" sz="2502" spc="-165" dirty="0">
                <a:solidFill>
                  <a:srgbClr val="1F69F6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Guilherme Reis</a:t>
            </a:r>
          </a:p>
        </p:txBody>
      </p:sp>
      <p:grpSp>
        <p:nvGrpSpPr>
          <p:cNvPr id="31" name="Group 31"/>
          <p:cNvGrpSpPr/>
          <p:nvPr/>
        </p:nvGrpSpPr>
        <p:grpSpPr>
          <a:xfrm>
            <a:off x="9546408" y="6060479"/>
            <a:ext cx="3550865" cy="3817479"/>
            <a:chOff x="0" y="0"/>
            <a:chExt cx="20632929" cy="22182138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20632928" cy="22182139"/>
            </a:xfrm>
            <a:custGeom>
              <a:avLst/>
              <a:gdLst/>
              <a:ahLst/>
              <a:cxnLst/>
              <a:rect l="l" t="t" r="r" b="b"/>
              <a:pathLst>
                <a:path w="20632928" h="22182139">
                  <a:moveTo>
                    <a:pt x="77009" y="0"/>
                  </a:moveTo>
                  <a:lnTo>
                    <a:pt x="20555919" y="0"/>
                  </a:lnTo>
                  <a:cubicBezTo>
                    <a:pt x="20598450" y="0"/>
                    <a:pt x="20632928" y="34478"/>
                    <a:pt x="20632928" y="77009"/>
                  </a:cubicBezTo>
                  <a:lnTo>
                    <a:pt x="20632928" y="22105130"/>
                  </a:lnTo>
                  <a:cubicBezTo>
                    <a:pt x="20632928" y="22147661"/>
                    <a:pt x="20598450" y="22182139"/>
                    <a:pt x="20555919" y="22182139"/>
                  </a:cubicBezTo>
                  <a:lnTo>
                    <a:pt x="77009" y="22182139"/>
                  </a:lnTo>
                  <a:cubicBezTo>
                    <a:pt x="34478" y="22182139"/>
                    <a:pt x="0" y="22147661"/>
                    <a:pt x="0" y="22105130"/>
                  </a:cubicBezTo>
                  <a:lnTo>
                    <a:pt x="0" y="77009"/>
                  </a:lnTo>
                  <a:cubicBezTo>
                    <a:pt x="0" y="34478"/>
                    <a:pt x="34478" y="0"/>
                    <a:pt x="77009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35" name="TextBox 35"/>
          <p:cNvSpPr txBox="1"/>
          <p:nvPr/>
        </p:nvSpPr>
        <p:spPr>
          <a:xfrm>
            <a:off x="9850447" y="8894699"/>
            <a:ext cx="2945742" cy="11341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73"/>
              </a:lnSpc>
            </a:pPr>
            <a:r>
              <a:rPr lang="pt-BR" sz="1190" spc="-40" dirty="0">
                <a:solidFill>
                  <a:srgbClr val="1F69F6"/>
                </a:solidFill>
                <a:latin typeface="Montserrat"/>
                <a:ea typeface="Montserrat"/>
                <a:cs typeface="Montserrat"/>
                <a:sym typeface="Montserrat"/>
              </a:rPr>
              <a:t>Responsável pelo desenvolvimento do projeto e pela delegação de funções aos membros do grupo, realizando o acompanhamento via Trello</a:t>
            </a:r>
            <a:r>
              <a:rPr lang="en-US" sz="1190" spc="-40" dirty="0">
                <a:solidFill>
                  <a:srgbClr val="1F69F6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</a:p>
          <a:p>
            <a:pPr algn="ctr">
              <a:lnSpc>
                <a:spcPts val="1773"/>
              </a:lnSpc>
            </a:pPr>
            <a:endParaRPr lang="en-US" sz="1190" spc="-40" dirty="0">
              <a:solidFill>
                <a:srgbClr val="1F69F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" name="TextBox 36"/>
          <p:cNvSpPr txBox="1"/>
          <p:nvPr/>
        </p:nvSpPr>
        <p:spPr>
          <a:xfrm>
            <a:off x="10149148" y="8106866"/>
            <a:ext cx="2345383" cy="2716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27"/>
              </a:lnSpc>
            </a:pPr>
            <a:r>
              <a:rPr lang="en-US" sz="2502" spc="-165" dirty="0">
                <a:solidFill>
                  <a:srgbClr val="1F69F6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Gabriel Viegas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13929468" y="8149263"/>
            <a:ext cx="2345383" cy="2825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27"/>
              </a:lnSpc>
            </a:pPr>
            <a:r>
              <a:rPr lang="en-US" sz="2502" spc="-165">
                <a:solidFill>
                  <a:srgbClr val="1F69F6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Luana Álvarez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4614581" y="4295895"/>
            <a:ext cx="3550865" cy="307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73"/>
              </a:lnSpc>
              <a:spcBef>
                <a:spcPct val="0"/>
              </a:spcBef>
            </a:pPr>
            <a:r>
              <a:rPr lang="en-US" sz="1117" spc="-27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Analista</a:t>
            </a:r>
            <a:r>
              <a:rPr lang="en-US" sz="1117" spc="-27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de </a:t>
            </a:r>
            <a:r>
              <a:rPr lang="en-US" sz="1117" spc="-27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Viabilidade</a:t>
            </a:r>
            <a:r>
              <a:rPr lang="en-US" sz="1117" spc="-27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, Product Owner , Consultor de </a:t>
            </a:r>
            <a:r>
              <a:rPr lang="en-US" sz="1117" spc="-27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Usabilidade</a:t>
            </a:r>
            <a:endParaRPr lang="en-US" sz="1117" spc="-27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5" name="TextBox 45"/>
          <p:cNvSpPr txBox="1"/>
          <p:nvPr/>
        </p:nvSpPr>
        <p:spPr>
          <a:xfrm>
            <a:off x="8414606" y="4277951"/>
            <a:ext cx="3550865" cy="461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73"/>
              </a:lnSpc>
              <a:spcBef>
                <a:spcPct val="0"/>
              </a:spcBef>
            </a:pPr>
            <a:r>
              <a:rPr lang="en-US" sz="1117" spc="-27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Desenvolvedor</a:t>
            </a:r>
            <a:r>
              <a:rPr lang="en-US" sz="1117" spc="-27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Back-end, </a:t>
            </a:r>
            <a:r>
              <a:rPr lang="en-US" sz="1117" spc="-27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Engenheiro</a:t>
            </a:r>
            <a:r>
              <a:rPr lang="en-US" sz="1117" spc="-27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de Testes, </a:t>
            </a:r>
            <a:r>
              <a:rPr lang="en-US" sz="1117" spc="-27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Especialista</a:t>
            </a:r>
            <a:r>
              <a:rPr lang="en-US" sz="1117" spc="-27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117" spc="-27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em</a:t>
            </a:r>
            <a:r>
              <a:rPr lang="en-US" sz="1117" spc="-27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117" spc="-27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Instalação</a:t>
            </a:r>
            <a:r>
              <a:rPr lang="en-US" sz="1117" spc="-27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e Deploy, </a:t>
            </a:r>
            <a:r>
              <a:rPr lang="en-US" sz="1117" spc="-27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Analista</a:t>
            </a:r>
            <a:r>
              <a:rPr lang="en-US" sz="1117" spc="-27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de </a:t>
            </a:r>
            <a:r>
              <a:rPr lang="en-US" sz="1117" spc="-27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Suporte</a:t>
            </a:r>
            <a:r>
              <a:rPr lang="en-US" sz="1117" spc="-27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e </a:t>
            </a:r>
            <a:r>
              <a:rPr lang="en-US" sz="1117" spc="-27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Manutenção</a:t>
            </a:r>
            <a:endParaRPr lang="en-US" sz="1117" spc="-27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6" name="TextBox 46"/>
          <p:cNvSpPr txBox="1"/>
          <p:nvPr/>
        </p:nvSpPr>
        <p:spPr>
          <a:xfrm>
            <a:off x="5769044" y="8522779"/>
            <a:ext cx="3550865" cy="307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73"/>
              </a:lnSpc>
              <a:spcBef>
                <a:spcPct val="0"/>
              </a:spcBef>
            </a:pPr>
            <a:r>
              <a:rPr lang="en-US" sz="1117" spc="-27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Designer, </a:t>
            </a:r>
            <a:r>
              <a:rPr lang="en-US" sz="1117" spc="-27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Analista</a:t>
            </a:r>
            <a:r>
              <a:rPr lang="en-US" sz="1117" spc="-27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de </a:t>
            </a:r>
            <a:r>
              <a:rPr lang="en-US" sz="1117" spc="-27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Viabilidade</a:t>
            </a:r>
            <a:r>
              <a:rPr lang="en-US" sz="1117" spc="-27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, Consultor de </a:t>
            </a:r>
            <a:r>
              <a:rPr lang="en-US" sz="1117" spc="-27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Usabilidade</a:t>
            </a:r>
            <a:endParaRPr lang="en-US" sz="1117" spc="-27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7" name="TextBox 47"/>
          <p:cNvSpPr txBox="1"/>
          <p:nvPr/>
        </p:nvSpPr>
        <p:spPr>
          <a:xfrm>
            <a:off x="9546406" y="8404523"/>
            <a:ext cx="3550865" cy="461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73"/>
              </a:lnSpc>
              <a:spcBef>
                <a:spcPct val="0"/>
              </a:spcBef>
            </a:pPr>
            <a:r>
              <a:rPr lang="en-US" sz="1117" spc="-27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Gestor do </a:t>
            </a:r>
            <a:r>
              <a:rPr lang="en-US" sz="1117" spc="-27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projeto</a:t>
            </a:r>
            <a:r>
              <a:rPr lang="en-US" sz="1117" spc="-27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, Scrum Master, </a:t>
            </a:r>
            <a:r>
              <a:rPr lang="en-US" sz="1117" spc="-27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Desenvolvedor</a:t>
            </a:r>
            <a:r>
              <a:rPr lang="en-US" sz="1117" spc="-27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Front-end, </a:t>
            </a:r>
            <a:r>
              <a:rPr lang="en-US" sz="1117" spc="-27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Desenvolvedor</a:t>
            </a:r>
            <a:r>
              <a:rPr lang="en-US" sz="1117" spc="-27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Back-end, </a:t>
            </a:r>
            <a:r>
              <a:rPr lang="en-US" sz="1117" spc="-27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Especialista</a:t>
            </a:r>
            <a:r>
              <a:rPr lang="en-US" sz="1117" spc="-27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117" spc="-27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em</a:t>
            </a:r>
            <a:r>
              <a:rPr lang="en-US" sz="1117" spc="-27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117" spc="-27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Cibersegurança</a:t>
            </a:r>
            <a:endParaRPr lang="en-US" sz="1117" spc="-27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1" name="Imagem 50" descr="Homem em pé em frente a árvores&#10;&#10;Descrição gerada automaticamente">
            <a:extLst>
              <a:ext uri="{FF2B5EF4-FFF2-40B4-BE49-F238E27FC236}">
                <a16:creationId xmlns:a16="http://schemas.microsoft.com/office/drawing/2014/main" id="{BEAC41CD-9389-1921-7692-F69804201F8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1087" y="6478971"/>
            <a:ext cx="1464864" cy="1464864"/>
          </a:xfrm>
          <a:prstGeom prst="rect">
            <a:avLst/>
          </a:prstGeom>
        </p:spPr>
      </p:pic>
      <p:pic>
        <p:nvPicPr>
          <p:cNvPr id="53" name="Imagem 52" descr="Homem dentro de carro&#10;&#10;Descrição gerada automaticamente">
            <a:extLst>
              <a:ext uri="{FF2B5EF4-FFF2-40B4-BE49-F238E27FC236}">
                <a16:creationId xmlns:a16="http://schemas.microsoft.com/office/drawing/2014/main" id="{FFEC3D3F-FF58-0E8A-87A0-90736E5C70E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7899" y="2234143"/>
            <a:ext cx="1504816" cy="1504816"/>
          </a:xfrm>
          <a:prstGeom prst="rect">
            <a:avLst/>
          </a:prstGeom>
        </p:spPr>
      </p:pic>
      <p:pic>
        <p:nvPicPr>
          <p:cNvPr id="59" name="Imagem 58" descr="Homem posando para foto&#10;&#10;Descrição gerada automaticamente">
            <a:extLst>
              <a:ext uri="{FF2B5EF4-FFF2-40B4-BE49-F238E27FC236}">
                <a16:creationId xmlns:a16="http://schemas.microsoft.com/office/drawing/2014/main" id="{C7B28F6C-817C-96AB-53A7-B558C652302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0057" y="2240715"/>
            <a:ext cx="1464864" cy="1496961"/>
          </a:xfrm>
          <a:prstGeom prst="rect">
            <a:avLst/>
          </a:prstGeom>
        </p:spPr>
      </p:pic>
      <p:pic>
        <p:nvPicPr>
          <p:cNvPr id="61" name="Imagem 60" descr="Imagem em preto e branco de rosto de homem visto de perto&#10;&#10;Descrição gerada automaticamente">
            <a:extLst>
              <a:ext uri="{FF2B5EF4-FFF2-40B4-BE49-F238E27FC236}">
                <a16:creationId xmlns:a16="http://schemas.microsoft.com/office/drawing/2014/main" id="{650B8F34-8FF1-1E73-28B1-D97CDFDAD2C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9407" y="6478971"/>
            <a:ext cx="1464864" cy="146486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504</TotalTime>
  <Words>858</Words>
  <Application>Microsoft Office PowerPoint</Application>
  <PresentationFormat>Personalizar</PresentationFormat>
  <Paragraphs>147</Paragraphs>
  <Slides>12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13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12</vt:i4>
      </vt:variant>
    </vt:vector>
  </HeadingPairs>
  <TitlesOfParts>
    <vt:vector size="26" baseType="lpstr">
      <vt:lpstr>Cambria</vt:lpstr>
      <vt:lpstr>AC Feel Free</vt:lpstr>
      <vt:lpstr>Telegraf Bold</vt:lpstr>
      <vt:lpstr>DM Sans</vt:lpstr>
      <vt:lpstr>Telegraf</vt:lpstr>
      <vt:lpstr>Calibri</vt:lpstr>
      <vt:lpstr>Arial</vt:lpstr>
      <vt:lpstr>Glacial Indifference</vt:lpstr>
      <vt:lpstr>Montserrat Ultra-Bold</vt:lpstr>
      <vt:lpstr>Glacial Indifference Bold</vt:lpstr>
      <vt:lpstr>Aptos</vt:lpstr>
      <vt:lpstr>Montserrat</vt:lpstr>
      <vt:lpstr>Now Heavy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MODELO ENTREGA 1</dc:title>
  <dc:creator>ELINEY SABINO</dc:creator>
  <cp:lastModifiedBy>GABRIEL VIEGAS DANTAS</cp:lastModifiedBy>
  <cp:revision>5</cp:revision>
  <dcterms:created xsi:type="dcterms:W3CDTF">2006-08-16T00:00:00Z</dcterms:created>
  <dcterms:modified xsi:type="dcterms:W3CDTF">2024-10-21T12:38:45Z</dcterms:modified>
  <dc:identifier>DAGOrSMP5sA</dc:identifier>
</cp:coreProperties>
</file>